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2" r:id="rId1"/>
  </p:sldMasterIdLst>
  <p:notesMasterIdLst>
    <p:notesMasterId r:id="rId25"/>
  </p:notesMasterIdLst>
  <p:handoutMasterIdLst>
    <p:handoutMasterId r:id="rId26"/>
  </p:handoutMasterIdLst>
  <p:sldIdLst>
    <p:sldId id="398" r:id="rId2"/>
    <p:sldId id="442" r:id="rId3"/>
    <p:sldId id="443" r:id="rId4"/>
    <p:sldId id="465" r:id="rId5"/>
    <p:sldId id="447" r:id="rId6"/>
    <p:sldId id="459" r:id="rId7"/>
    <p:sldId id="470" r:id="rId8"/>
    <p:sldId id="461" r:id="rId9"/>
    <p:sldId id="462" r:id="rId10"/>
    <p:sldId id="460" r:id="rId11"/>
    <p:sldId id="445" r:id="rId12"/>
    <p:sldId id="473" r:id="rId13"/>
    <p:sldId id="472" r:id="rId14"/>
    <p:sldId id="471" r:id="rId15"/>
    <p:sldId id="446" r:id="rId16"/>
    <p:sldId id="449" r:id="rId17"/>
    <p:sldId id="464" r:id="rId18"/>
    <p:sldId id="463" r:id="rId19"/>
    <p:sldId id="468" r:id="rId20"/>
    <p:sldId id="466" r:id="rId21"/>
    <p:sldId id="452" r:id="rId22"/>
    <p:sldId id="453" r:id="rId23"/>
    <p:sldId id="425" r:id="rId24"/>
  </p:sldIdLst>
  <p:sldSz cx="9144000" cy="6858000" type="screen4x3"/>
  <p:notesSz cx="7019925" cy="9305925"/>
  <p:defaultTextStyle>
    <a:defPPr>
      <a:defRPr lang="en-US"/>
    </a:defPPr>
    <a:lvl1pPr algn="ctr" rtl="0" fontAlgn="base">
      <a:spcBef>
        <a:spcPct val="0"/>
      </a:spcBef>
      <a:spcAft>
        <a:spcPct val="0"/>
      </a:spcAft>
      <a:defRPr sz="3200" kern="1200">
        <a:solidFill>
          <a:schemeClr val="tx1"/>
        </a:solidFill>
        <a:latin typeface="Times New Roman" pitchFamily="18" charset="0"/>
        <a:ea typeface="+mn-ea"/>
        <a:cs typeface="+mn-cs"/>
      </a:defRPr>
    </a:lvl1pPr>
    <a:lvl2pPr marL="457200" algn="ctr" rtl="0" fontAlgn="base">
      <a:spcBef>
        <a:spcPct val="0"/>
      </a:spcBef>
      <a:spcAft>
        <a:spcPct val="0"/>
      </a:spcAft>
      <a:defRPr sz="3200" kern="1200">
        <a:solidFill>
          <a:schemeClr val="tx1"/>
        </a:solidFill>
        <a:latin typeface="Times New Roman" pitchFamily="18" charset="0"/>
        <a:ea typeface="+mn-ea"/>
        <a:cs typeface="+mn-cs"/>
      </a:defRPr>
    </a:lvl2pPr>
    <a:lvl3pPr marL="914400" algn="ctr" rtl="0" fontAlgn="base">
      <a:spcBef>
        <a:spcPct val="0"/>
      </a:spcBef>
      <a:spcAft>
        <a:spcPct val="0"/>
      </a:spcAft>
      <a:defRPr sz="3200" kern="1200">
        <a:solidFill>
          <a:schemeClr val="tx1"/>
        </a:solidFill>
        <a:latin typeface="Times New Roman" pitchFamily="18" charset="0"/>
        <a:ea typeface="+mn-ea"/>
        <a:cs typeface="+mn-cs"/>
      </a:defRPr>
    </a:lvl3pPr>
    <a:lvl4pPr marL="1371600" algn="ctr" rtl="0" fontAlgn="base">
      <a:spcBef>
        <a:spcPct val="0"/>
      </a:spcBef>
      <a:spcAft>
        <a:spcPct val="0"/>
      </a:spcAft>
      <a:defRPr sz="3200" kern="1200">
        <a:solidFill>
          <a:schemeClr val="tx1"/>
        </a:solidFill>
        <a:latin typeface="Times New Roman" pitchFamily="18" charset="0"/>
        <a:ea typeface="+mn-ea"/>
        <a:cs typeface="+mn-cs"/>
      </a:defRPr>
    </a:lvl4pPr>
    <a:lvl5pPr marL="1828800" algn="ctr"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SMP"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2"/>
    <a:srgbClr val="000066"/>
    <a:srgbClr val="339966"/>
    <a:srgbClr val="FFFF00"/>
    <a:srgbClr val="00CC00"/>
    <a:srgbClr val="00FF00"/>
    <a:srgbClr val="FFFF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981" autoAdjust="0"/>
    <p:restoredTop sz="79570" autoAdjust="0"/>
  </p:normalViewPr>
  <p:slideViewPr>
    <p:cSldViewPr>
      <p:cViewPr>
        <p:scale>
          <a:sx n="75" d="100"/>
          <a:sy n="75" d="100"/>
        </p:scale>
        <p:origin x="-1050" y="360"/>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varScale="1">
      <p:scale>
        <a:sx n="1" d="1"/>
        <a:sy n="1" d="1"/>
      </p:scale>
      <p:origin x="0" y="0"/>
    </p:cViewPr>
  </p:sorterViewPr>
  <p:notesViewPr>
    <p:cSldViewPr>
      <p:cViewPr>
        <p:scale>
          <a:sx n="100" d="100"/>
          <a:sy n="100" d="100"/>
        </p:scale>
        <p:origin x="-3420" y="504"/>
      </p:cViewPr>
      <p:guideLst>
        <p:guide orient="horz" pos="2932"/>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46413" cy="452438"/>
          </a:xfrm>
          <a:prstGeom prst="rect">
            <a:avLst/>
          </a:prstGeom>
          <a:noFill/>
          <a:ln w="9525">
            <a:noFill/>
            <a:miter lim="800000"/>
            <a:headEnd/>
            <a:tailEnd/>
          </a:ln>
          <a:effectLst/>
        </p:spPr>
        <p:txBody>
          <a:bodyPr vert="horz" wrap="square" lIns="93797" tIns="46909" rIns="93797" bIns="46909" numCol="1" anchor="t" anchorCtr="0" compatLnSpc="1">
            <a:prstTxWarp prst="textNoShape">
              <a:avLst/>
            </a:prstTxWarp>
          </a:bodyPr>
          <a:lstStyle>
            <a:lvl1pPr algn="l" defTabSz="940909">
              <a:defRPr sz="1800"/>
            </a:lvl1pPr>
          </a:lstStyle>
          <a:p>
            <a:pPr>
              <a:defRPr/>
            </a:pPr>
            <a:endParaRPr lang="en-US"/>
          </a:p>
        </p:txBody>
      </p:sp>
      <p:sp>
        <p:nvSpPr>
          <p:cNvPr id="75779" name="Rectangle 3"/>
          <p:cNvSpPr>
            <a:spLocks noGrp="1" noChangeArrowheads="1"/>
          </p:cNvSpPr>
          <p:nvPr>
            <p:ph type="dt" sz="quarter" idx="1"/>
          </p:nvPr>
        </p:nvSpPr>
        <p:spPr bwMode="auto">
          <a:xfrm>
            <a:off x="3973513" y="0"/>
            <a:ext cx="3046412" cy="452438"/>
          </a:xfrm>
          <a:prstGeom prst="rect">
            <a:avLst/>
          </a:prstGeom>
          <a:noFill/>
          <a:ln w="9525">
            <a:noFill/>
            <a:miter lim="800000"/>
            <a:headEnd/>
            <a:tailEnd/>
          </a:ln>
          <a:effectLst/>
        </p:spPr>
        <p:txBody>
          <a:bodyPr vert="horz" wrap="square" lIns="93797" tIns="46909" rIns="93797" bIns="46909" numCol="1" anchor="t" anchorCtr="0" compatLnSpc="1">
            <a:prstTxWarp prst="textNoShape">
              <a:avLst/>
            </a:prstTxWarp>
          </a:bodyPr>
          <a:lstStyle>
            <a:lvl1pPr algn="r" defTabSz="940909">
              <a:defRPr sz="1800"/>
            </a:lvl1pPr>
          </a:lstStyle>
          <a:p>
            <a:pPr>
              <a:defRPr/>
            </a:pPr>
            <a:endParaRPr lang="en-US"/>
          </a:p>
        </p:txBody>
      </p:sp>
      <p:sp>
        <p:nvSpPr>
          <p:cNvPr id="75780" name="Rectangle 4"/>
          <p:cNvSpPr>
            <a:spLocks noGrp="1" noChangeArrowheads="1"/>
          </p:cNvSpPr>
          <p:nvPr>
            <p:ph type="ftr" sz="quarter" idx="2"/>
          </p:nvPr>
        </p:nvSpPr>
        <p:spPr bwMode="auto">
          <a:xfrm>
            <a:off x="0" y="8853488"/>
            <a:ext cx="3046413" cy="452437"/>
          </a:xfrm>
          <a:prstGeom prst="rect">
            <a:avLst/>
          </a:prstGeom>
          <a:noFill/>
          <a:ln w="9525">
            <a:noFill/>
            <a:miter lim="800000"/>
            <a:headEnd/>
            <a:tailEnd/>
          </a:ln>
          <a:effectLst/>
        </p:spPr>
        <p:txBody>
          <a:bodyPr vert="horz" wrap="square" lIns="93797" tIns="46909" rIns="93797" bIns="46909" numCol="1" anchor="b" anchorCtr="0" compatLnSpc="1">
            <a:prstTxWarp prst="textNoShape">
              <a:avLst/>
            </a:prstTxWarp>
          </a:bodyPr>
          <a:lstStyle>
            <a:lvl1pPr algn="l" defTabSz="940909">
              <a:defRPr sz="1800"/>
            </a:lvl1pPr>
          </a:lstStyle>
          <a:p>
            <a:pPr>
              <a:defRPr/>
            </a:pPr>
            <a:endParaRPr lang="en-US"/>
          </a:p>
        </p:txBody>
      </p:sp>
      <p:sp>
        <p:nvSpPr>
          <p:cNvPr id="75781" name="Rectangle 5"/>
          <p:cNvSpPr>
            <a:spLocks noGrp="1" noChangeArrowheads="1"/>
          </p:cNvSpPr>
          <p:nvPr>
            <p:ph type="sldNum" sz="quarter" idx="3"/>
          </p:nvPr>
        </p:nvSpPr>
        <p:spPr bwMode="auto">
          <a:xfrm>
            <a:off x="3973513" y="8853488"/>
            <a:ext cx="3046412" cy="452437"/>
          </a:xfrm>
          <a:prstGeom prst="rect">
            <a:avLst/>
          </a:prstGeom>
          <a:noFill/>
          <a:ln w="9525">
            <a:noFill/>
            <a:miter lim="800000"/>
            <a:headEnd/>
            <a:tailEnd/>
          </a:ln>
          <a:effectLst/>
        </p:spPr>
        <p:txBody>
          <a:bodyPr vert="horz" wrap="square" lIns="93797" tIns="46909" rIns="93797" bIns="46909" numCol="1" anchor="b" anchorCtr="0" compatLnSpc="1">
            <a:prstTxWarp prst="textNoShape">
              <a:avLst/>
            </a:prstTxWarp>
          </a:bodyPr>
          <a:lstStyle>
            <a:lvl1pPr algn="r" defTabSz="940909">
              <a:defRPr sz="1800"/>
            </a:lvl1pPr>
          </a:lstStyle>
          <a:p>
            <a:pPr>
              <a:defRPr/>
            </a:pPr>
            <a:fld id="{A8FB4ADF-4C4C-4080-B257-8015DD7CAC36}" type="slidenum">
              <a:rPr lang="en-US"/>
              <a:pPr>
                <a:defRPr/>
              </a:pPr>
              <a:t>‹#›</a:t>
            </a:fld>
            <a:endParaRPr lang="en-US"/>
          </a:p>
        </p:txBody>
      </p:sp>
    </p:spTree>
    <p:extLst>
      <p:ext uri="{BB962C8B-B14F-4D97-AF65-F5344CB8AC3E}">
        <p14:creationId xmlns:p14="http://schemas.microsoft.com/office/powerpoint/2010/main" val="2681722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920" tIns="46459" rIns="92920" bIns="46459" numCol="1" anchor="t" anchorCtr="0" compatLnSpc="1">
            <a:prstTxWarp prst="textNoShape">
              <a:avLst/>
            </a:prstTxWarp>
          </a:bodyPr>
          <a:lstStyle>
            <a:lvl1pPr algn="l" defTabSz="929802">
              <a:defRPr sz="1200"/>
            </a:lvl1pPr>
          </a:lstStyle>
          <a:p>
            <a:pPr>
              <a:defRPr/>
            </a:pPr>
            <a:endParaRPr lang="en-US"/>
          </a:p>
        </p:txBody>
      </p:sp>
      <p:sp>
        <p:nvSpPr>
          <p:cNvPr id="86019"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2920" tIns="46459" rIns="92920" bIns="46459" numCol="1" anchor="t" anchorCtr="0" compatLnSpc="1">
            <a:prstTxWarp prst="textNoShape">
              <a:avLst/>
            </a:prstTxWarp>
          </a:bodyPr>
          <a:lstStyle>
            <a:lvl1pPr algn="r" defTabSz="929802">
              <a:defRPr sz="12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82688"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385763" y="4271963"/>
            <a:ext cx="5616575" cy="4187825"/>
          </a:xfrm>
          <a:prstGeom prst="rect">
            <a:avLst/>
          </a:prstGeom>
          <a:noFill/>
          <a:ln w="9525">
            <a:noFill/>
            <a:miter lim="800000"/>
            <a:headEnd/>
            <a:tailEnd/>
          </a:ln>
          <a:effectLst/>
        </p:spPr>
        <p:txBody>
          <a:bodyPr vert="horz" wrap="square" lIns="92920" tIns="46459" rIns="92920" bIns="464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2920" tIns="46459" rIns="92920" bIns="46459" numCol="1" anchor="b" anchorCtr="0" compatLnSpc="1">
            <a:prstTxWarp prst="textNoShape">
              <a:avLst/>
            </a:prstTxWarp>
          </a:bodyPr>
          <a:lstStyle>
            <a:lvl1pPr algn="l" defTabSz="929802">
              <a:defRPr sz="1200"/>
            </a:lvl1pPr>
          </a:lstStyle>
          <a:p>
            <a:pPr>
              <a:defRPr/>
            </a:pPr>
            <a:endParaRPr lang="en-US"/>
          </a:p>
        </p:txBody>
      </p:sp>
      <p:sp>
        <p:nvSpPr>
          <p:cNvPr id="86023"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2920" tIns="46459" rIns="92920" bIns="46459" numCol="1" anchor="b" anchorCtr="0" compatLnSpc="1">
            <a:prstTxWarp prst="textNoShape">
              <a:avLst/>
            </a:prstTxWarp>
          </a:bodyPr>
          <a:lstStyle>
            <a:lvl1pPr algn="r" defTabSz="929802">
              <a:defRPr sz="1200"/>
            </a:lvl1pPr>
          </a:lstStyle>
          <a:p>
            <a:pPr>
              <a:defRPr/>
            </a:pPr>
            <a:fld id="{D1C39560-2CA3-456C-A5B2-B73D98D970E0}" type="slidenum">
              <a:rPr lang="en-US"/>
              <a:pPr>
                <a:defRPr/>
              </a:pPr>
              <a:t>‹#›</a:t>
            </a:fld>
            <a:endParaRPr lang="en-US"/>
          </a:p>
        </p:txBody>
      </p:sp>
    </p:spTree>
    <p:extLst>
      <p:ext uri="{BB962C8B-B14F-4D97-AF65-F5344CB8AC3E}">
        <p14:creationId xmlns:p14="http://schemas.microsoft.com/office/powerpoint/2010/main" val="30567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baseline="0" dirty="0" smtClean="0">
                <a:latin typeface="Arial" panose="020B0604020202020204" pitchFamily="34" charset="0"/>
                <a:cs typeface="Arial" panose="020B0604020202020204" pitchFamily="34" charset="0"/>
              </a:rPr>
              <a:t>It has always been a challenge for the AR SMP to recruit volunteers, so we have been working on a new way of recruiting volunteers.</a:t>
            </a:r>
          </a:p>
        </p:txBody>
      </p:sp>
    </p:spTree>
    <p:extLst>
      <p:ext uri="{BB962C8B-B14F-4D97-AF65-F5344CB8AC3E}">
        <p14:creationId xmlns:p14="http://schemas.microsoft.com/office/powerpoint/2010/main" val="152310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10</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kern="1200" dirty="0" smtClean="0">
                <a:solidFill>
                  <a:schemeClr val="tx1"/>
                </a:solidFill>
                <a:effectLst/>
                <a:latin typeface="Arial" panose="020B0604020202020204" pitchFamily="34" charset="0"/>
                <a:ea typeface="+mn-ea"/>
                <a:cs typeface="Arial" panose="020B0604020202020204" pitchFamily="34" charset="0"/>
              </a:rPr>
              <a:t>This is helping</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 to give the SMP program and materials visibility on a regular basis to those living in the community</a:t>
            </a:r>
            <a:r>
              <a:rPr lang="en-US" sz="2000" kern="1200" dirty="0" smtClean="0">
                <a:solidFill>
                  <a:schemeClr val="tx1"/>
                </a:solidFill>
                <a:effectLst/>
                <a:latin typeface="Arial" panose="020B0604020202020204" pitchFamily="34" charset="0"/>
                <a:ea typeface="+mn-ea"/>
                <a:cs typeface="Arial" panose="020B0604020202020204" pitchFamily="34" charset="0"/>
              </a:rPr>
              <a:t> - </a:t>
            </a:r>
            <a:r>
              <a:rPr lang="en-US" sz="2000" baseline="0" dirty="0" smtClean="0">
                <a:latin typeface="Arial" panose="020B0604020202020204" pitchFamily="34" charset="0"/>
                <a:cs typeface="Arial" panose="020B0604020202020204" pitchFamily="34" charset="0"/>
              </a:rPr>
              <a:t>Through dissemination of relevant Medicare updates through monthly Medicare Minutes (provided by the Medicare Rights Center); also the</a:t>
            </a:r>
            <a:r>
              <a:rPr lang="en-US" sz="2000" dirty="0" smtClean="0">
                <a:latin typeface="Arial" panose="020B0604020202020204" pitchFamily="34" charset="0"/>
                <a:cs typeface="Arial" panose="020B0604020202020204" pitchFamily="34" charset="0"/>
              </a:rPr>
              <a:t> </a:t>
            </a:r>
            <a:r>
              <a:rPr lang="en-US" sz="2000" baseline="0" dirty="0" smtClean="0">
                <a:latin typeface="Arial" panose="020B0604020202020204" pitchFamily="34" charset="0"/>
                <a:cs typeface="Arial" panose="020B0604020202020204" pitchFamily="34" charset="0"/>
              </a:rPr>
              <a:t>latest fraud and scam alerts; and our quarterly SMP newsletters..</a:t>
            </a:r>
          </a:p>
          <a:p>
            <a:r>
              <a:rPr lang="en-US" sz="2000" kern="1200" dirty="0" smtClean="0">
                <a:solidFill>
                  <a:schemeClr val="tx1"/>
                </a:solidFill>
                <a:effectLst/>
                <a:latin typeface="Arial" panose="020B0604020202020204" pitchFamily="34" charset="0"/>
                <a:ea typeface="+mn-ea"/>
                <a:cs typeface="Arial" panose="020B0604020202020204" pitchFamily="34"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11</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latin typeface="Arial" panose="020B0604020202020204" pitchFamily="34" charset="0"/>
                <a:cs typeface="Arial" panose="020B0604020202020204" pitchFamily="34" charset="0"/>
              </a:rPr>
              <a:t>Here is a sample of what our Scam Alerts / Fraud Alerts look like</a:t>
            </a:r>
          </a:p>
          <a:p>
            <a:r>
              <a:rPr lang="en-US" sz="2000" dirty="0">
                <a:latin typeface="Arial" panose="020B0604020202020204" pitchFamily="34" charset="0"/>
                <a:cs typeface="Arial" panose="020B0604020202020204" pitchFamily="34" charset="0"/>
              </a:rPr>
              <a:t>We distribute these as new scams arise.</a:t>
            </a:r>
          </a:p>
          <a:p>
            <a:r>
              <a:rPr lang="en-US" sz="2000" dirty="0">
                <a:latin typeface="Arial" panose="020B0604020202020204" pitchFamily="34" charset="0"/>
                <a:cs typeface="Arial" panose="020B0604020202020204" pitchFamily="34" charset="0"/>
              </a:rPr>
              <a:t>It is the same format each time with</a:t>
            </a:r>
          </a:p>
          <a:p>
            <a:pPr marL="1085850" lvl="2" indent="-171450">
              <a:buFont typeface="Wingdings" panose="05000000000000000000" pitchFamily="2" charset="2"/>
              <a:buChar char="Ø"/>
            </a:pPr>
            <a:r>
              <a:rPr lang="en-US" sz="2000" dirty="0">
                <a:latin typeface="Arial" panose="020B0604020202020204" pitchFamily="34" charset="0"/>
                <a:cs typeface="Arial" panose="020B0604020202020204" pitchFamily="34" charset="0"/>
              </a:rPr>
              <a:t>the name of the scam</a:t>
            </a:r>
          </a:p>
          <a:p>
            <a:pPr marL="1085850" lvl="2" indent="-171450">
              <a:buFont typeface="Wingdings" panose="05000000000000000000" pitchFamily="2" charset="2"/>
              <a:buChar char="Ø"/>
            </a:pPr>
            <a:r>
              <a:rPr lang="en-US" sz="2000" dirty="0">
                <a:latin typeface="Arial" panose="020B0604020202020204" pitchFamily="34" charset="0"/>
                <a:cs typeface="Arial" panose="020B0604020202020204" pitchFamily="34" charset="0"/>
              </a:rPr>
              <a:t>How it works</a:t>
            </a:r>
          </a:p>
          <a:p>
            <a:pPr marL="1085850" lvl="2" indent="-171450">
              <a:buFont typeface="Wingdings" panose="05000000000000000000" pitchFamily="2" charset="2"/>
              <a:buChar char="Ø"/>
            </a:pPr>
            <a:r>
              <a:rPr lang="en-US" sz="2000" dirty="0">
                <a:latin typeface="Arial" panose="020B0604020202020204" pitchFamily="34" charset="0"/>
                <a:cs typeface="Arial" panose="020B0604020202020204" pitchFamily="34" charset="0"/>
              </a:rPr>
              <a:t>Best Response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12</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latin typeface="Arial" panose="020B0604020202020204" pitchFamily="34" charset="0"/>
                <a:cs typeface="Arial" panose="020B0604020202020204" pitchFamily="34" charset="0"/>
              </a:rPr>
              <a:t>This is our quarterly newsletter</a:t>
            </a:r>
            <a:endParaRPr lang="en-US" sz="2000"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13</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latin typeface="Arial" panose="020B0604020202020204" pitchFamily="34" charset="0"/>
                <a:cs typeface="Arial" panose="020B0604020202020204" pitchFamily="34" charset="0"/>
              </a:rPr>
              <a:t>If any of you work with the Medicare Minutes, this is a sample of what it looks like.</a:t>
            </a:r>
          </a:p>
          <a:p>
            <a:r>
              <a:rPr lang="en-US" sz="2000" dirty="0" smtClean="0">
                <a:latin typeface="Arial" panose="020B0604020202020204" pitchFamily="34" charset="0"/>
                <a:cs typeface="Arial" panose="020B0604020202020204" pitchFamily="34" charset="0"/>
              </a:rPr>
              <a:t>So, we typically have at least one document to distribute monthly, but sometimes we have 3.</a:t>
            </a:r>
          </a:p>
          <a:p>
            <a:r>
              <a:rPr lang="en-US" sz="2000" dirty="0" smtClean="0">
                <a:latin typeface="Arial" panose="020B0604020202020204" pitchFamily="34" charset="0"/>
                <a:cs typeface="Arial" panose="020B0604020202020204" pitchFamily="34" charset="0"/>
              </a:rPr>
              <a:t>We may also give a promotional item every now and again to spice things up!</a:t>
            </a:r>
            <a:endParaRPr lang="en-US" sz="2000"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14</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smtClean="0">
                <a:latin typeface="Arial" panose="020B0604020202020204" pitchFamily="34" charset="0"/>
                <a:cs typeface="Arial" panose="020B0604020202020204" pitchFamily="34" charset="0"/>
              </a:rPr>
              <a:t>So let’s look at the numbers for this past year:</a:t>
            </a:r>
            <a:endParaRPr lang="en-US" sz="2000" baseline="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To date, we now have 7 housing facilities</a:t>
            </a:r>
          </a:p>
          <a:p>
            <a:r>
              <a:rPr lang="en-US" sz="2000" kern="1200" dirty="0" smtClean="0">
                <a:solidFill>
                  <a:schemeClr val="tx1"/>
                </a:solidFill>
                <a:effectLst/>
                <a:latin typeface="Arial" panose="020B0604020202020204" pitchFamily="34" charset="0"/>
                <a:cs typeface="Arial" panose="020B0604020202020204" pitchFamily="34" charset="0"/>
              </a:rPr>
              <a:t>We have recruited 41 new volunteers (just in community settings</a:t>
            </a:r>
            <a:r>
              <a:rPr lang="en-US" sz="2000" kern="1200" dirty="0" smtClean="0">
                <a:solidFill>
                  <a:schemeClr val="tx1"/>
                </a:solidFill>
                <a:effectLst/>
                <a:latin typeface="Arial" panose="020B0604020202020204" pitchFamily="34" charset="0"/>
                <a:cs typeface="Arial" panose="020B0604020202020204" pitchFamily="34" charset="0"/>
              </a:rPr>
              <a:t>)</a:t>
            </a:r>
          </a:p>
          <a:p>
            <a:r>
              <a:rPr lang="en-US" sz="2000" smtClean="0">
                <a:latin typeface="Arial" panose="020B0604020202020204" pitchFamily="34" charset="0"/>
                <a:cs typeface="Arial" panose="020B0604020202020204" pitchFamily="34" charset="0"/>
              </a:rPr>
              <a:t>Who have reported </a:t>
            </a:r>
            <a:r>
              <a:rPr lang="en-US" sz="2000" dirty="0" smtClean="0">
                <a:latin typeface="Arial" panose="020B0604020202020204" pitchFamily="34" charset="0"/>
                <a:cs typeface="Arial" panose="020B0604020202020204" pitchFamily="34" charset="0"/>
              </a:rPr>
              <a:t>350 hours!</a:t>
            </a:r>
            <a:endParaRPr lang="en-US" sz="2000" kern="1200" dirty="0" smtClean="0">
              <a:solidFill>
                <a:schemeClr val="tx1"/>
              </a:solidFill>
              <a:effectLst/>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And we reach almost 700 people on monthly basis.</a:t>
            </a:r>
            <a:endParaRPr lang="en-US" sz="2000" kern="1200" dirty="0" smtClean="0">
              <a:solidFill>
                <a:schemeClr val="tx1"/>
              </a:solidFill>
              <a:effectLst/>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15</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xfrm>
            <a:off x="614362" y="4271962"/>
            <a:ext cx="5616575" cy="48767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latin typeface="Arial" panose="020B0604020202020204" pitchFamily="34" charset="0"/>
                <a:cs typeface="Arial" panose="020B0604020202020204" pitchFamily="34" charset="0"/>
              </a:rPr>
              <a:t>I would like to give you a quick glimpse of our groups – because each one has its own story and there have been both ups and downs:</a:t>
            </a:r>
          </a:p>
          <a:p>
            <a:r>
              <a:rPr lang="en-US" altLang="en-US" sz="1600" dirty="0" smtClean="0">
                <a:latin typeface="Arial" panose="020B0604020202020204" pitchFamily="34" charset="0"/>
                <a:cs typeface="Arial" panose="020B0604020202020204" pitchFamily="34" charset="0"/>
              </a:rPr>
              <a:t>Again this all started</a:t>
            </a:r>
            <a:r>
              <a:rPr lang="en-US" altLang="en-US" sz="1600" baseline="0" dirty="0" smtClean="0">
                <a:latin typeface="Arial" panose="020B0604020202020204" pitchFamily="34" charset="0"/>
                <a:cs typeface="Arial" panose="020B0604020202020204" pitchFamily="34" charset="0"/>
              </a:rPr>
              <a:t> with this group of ladies at Woodland Heights (who</a:t>
            </a:r>
            <a:r>
              <a:rPr lang="en-US" altLang="en-US" sz="1600" dirty="0" smtClean="0">
                <a:latin typeface="Arial" panose="020B0604020202020204" pitchFamily="34" charset="0"/>
                <a:cs typeface="Arial" panose="020B0604020202020204" pitchFamily="34" charset="0"/>
              </a:rPr>
              <a:t> have become like family to me!)</a:t>
            </a:r>
            <a:r>
              <a:rPr lang="en-US" altLang="en-US" sz="1600" baseline="0" dirty="0" smtClean="0">
                <a:latin typeface="Arial" panose="020B0604020202020204" pitchFamily="34" charset="0"/>
                <a:cs typeface="Arial" panose="020B0604020202020204" pitchFamily="34" charset="0"/>
              </a:rPr>
              <a:t> and this has continued to other independent living communities…</a:t>
            </a:r>
          </a:p>
          <a:p>
            <a:r>
              <a:rPr lang="en-US" altLang="en-US" sz="1600" dirty="0" smtClean="0">
                <a:latin typeface="Arial" panose="020B0604020202020204" pitchFamily="34" charset="0"/>
                <a:cs typeface="Arial" panose="020B0604020202020204" pitchFamily="34" charset="0"/>
              </a:rPr>
              <a:t>This is my</a:t>
            </a:r>
            <a:r>
              <a:rPr lang="en-US" altLang="en-US" sz="1600" baseline="0" dirty="0" smtClean="0">
                <a:latin typeface="Arial" panose="020B0604020202020204" pitchFamily="34" charset="0"/>
                <a:cs typeface="Arial" panose="020B0604020202020204" pitchFamily="34" charset="0"/>
              </a:rPr>
              <a:t> first </a:t>
            </a:r>
            <a:r>
              <a:rPr lang="en-US" altLang="en-US" sz="1600" dirty="0" smtClean="0">
                <a:latin typeface="Arial" panose="020B0604020202020204" pitchFamily="34" charset="0"/>
                <a:cs typeface="Arial" panose="020B0604020202020204" pitchFamily="34" charset="0"/>
              </a:rPr>
              <a:t>group </a:t>
            </a:r>
            <a:r>
              <a:rPr lang="en-US" altLang="en-US" sz="1600" baseline="0" dirty="0" smtClean="0">
                <a:latin typeface="Arial" panose="020B0604020202020204" pitchFamily="34" charset="0"/>
                <a:cs typeface="Arial" panose="020B0604020202020204" pitchFamily="34" charset="0"/>
              </a:rPr>
              <a:t> - </a:t>
            </a:r>
            <a:r>
              <a:rPr lang="en-US" altLang="en-US" sz="1600" dirty="0" smtClean="0">
                <a:latin typeface="Arial" panose="020B0604020202020204" pitchFamily="34" charset="0"/>
                <a:cs typeface="Arial" panose="020B0604020202020204" pitchFamily="34" charset="0"/>
              </a:rPr>
              <a:t> retired nurses at Woodland Heights.  The oldest</a:t>
            </a:r>
            <a:r>
              <a:rPr lang="en-US" altLang="en-US" sz="1600" baseline="0" dirty="0" smtClean="0">
                <a:latin typeface="Arial" panose="020B0604020202020204" pitchFamily="34" charset="0"/>
                <a:cs typeface="Arial" panose="020B0604020202020204" pitchFamily="34" charset="0"/>
              </a:rPr>
              <a:t> and probably most active in this picture is 93 years old  - Velma Jones (in the white shirt) – she is also a member of our advisory council and attends all our quarterly meetings.  The other volunteer I want to point out in this picture is Evelyn Canady, in the bright green shirt on the right, who is the ring leader of this group, and she happens to be wheelchair bound.</a:t>
            </a:r>
          </a:p>
          <a:p>
            <a:r>
              <a:rPr lang="en-US" altLang="en-US" sz="1600" baseline="0" dirty="0" smtClean="0">
                <a:latin typeface="Arial" panose="020B0604020202020204" pitchFamily="34" charset="0"/>
                <a:cs typeface="Arial" panose="020B0604020202020204" pitchFamily="34" charset="0"/>
              </a:rPr>
              <a:t>What is important to know is that in each group after the first couple of initial meetings, we establish</a:t>
            </a:r>
            <a:r>
              <a:rPr lang="en-US" altLang="en-US" sz="1600" dirty="0" smtClean="0">
                <a:latin typeface="Arial" panose="020B0604020202020204" pitchFamily="34" charset="0"/>
                <a:cs typeface="Arial" panose="020B0604020202020204" pitchFamily="34" charset="0"/>
              </a:rPr>
              <a:t> a lead</a:t>
            </a:r>
            <a:r>
              <a:rPr lang="en-US" altLang="en-US" sz="1600" baseline="0" dirty="0" smtClean="0">
                <a:latin typeface="Arial" panose="020B0604020202020204" pitchFamily="34" charset="0"/>
                <a:cs typeface="Arial" panose="020B0604020202020204" pitchFamily="34" charset="0"/>
              </a:rPr>
              <a:t>er to take over the monthly meetings.</a:t>
            </a:r>
            <a:endParaRPr lang="en-US" altLang="en-US" sz="1600"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16</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This was a particularly hard group to get going because they did not think “ANYONE IN THEIR COMMUNITY NEEDED TO KNOW THIS INFORMATION – THEY ARE SMART!  </a:t>
            </a:r>
          </a:p>
          <a:p>
            <a:r>
              <a:rPr lang="en-US" altLang="en-US" sz="2000" dirty="0" smtClean="0">
                <a:latin typeface="Arial" panose="020B0604020202020204" pitchFamily="34" charset="0"/>
                <a:cs typeface="Arial" panose="020B0604020202020204" pitchFamily="34" charset="0"/>
              </a:rPr>
              <a:t>They were pretty skeptical, but with the help of their administrator, we got it off and going. The man on the left, Ken, was the one who was the most surprised from the response he was giving from his neighbors….he said he was really surprised that they were receptive of the materials and actually look forward to receiving them! – he said I am ‘pleasantly’ surprised!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17</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xfrm>
            <a:off x="385763" y="4271963"/>
            <a:ext cx="5616575" cy="48005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This is Country Club Village</a:t>
            </a:r>
          </a:p>
          <a:p>
            <a:r>
              <a:rPr lang="en-US" altLang="en-US" sz="2000" dirty="0" smtClean="0">
                <a:latin typeface="Arial" panose="020B0604020202020204" pitchFamily="34" charset="0"/>
                <a:cs typeface="Arial" panose="020B0604020202020204" pitchFamily="34" charset="0"/>
              </a:rPr>
              <a:t>This all</a:t>
            </a:r>
            <a:r>
              <a:rPr lang="en-US" altLang="en-US" sz="2000" baseline="0" dirty="0" smtClean="0">
                <a:latin typeface="Arial" panose="020B0604020202020204" pitchFamily="34" charset="0"/>
                <a:cs typeface="Arial" panose="020B0604020202020204" pitchFamily="34" charset="0"/>
              </a:rPr>
              <a:t> started with Dorothy Kennedy – a retired nurse – who saw our article in the ASBN Update magazine – a magazine sent to all nurses statewide both active and retired</a:t>
            </a:r>
            <a:r>
              <a:rPr lang="en-US" altLang="en-US" sz="2000" dirty="0" smtClean="0">
                <a:latin typeface="Arial" panose="020B0604020202020204" pitchFamily="34" charset="0"/>
                <a:cs typeface="Arial" panose="020B0604020202020204" pitchFamily="34" charset="0"/>
              </a:rPr>
              <a:t>.  This article was an attempt to recruit retired </a:t>
            </a:r>
            <a:r>
              <a:rPr lang="en-US" altLang="en-US" sz="2000" dirty="0">
                <a:latin typeface="Arial" panose="020B0604020202020204" pitchFamily="34" charset="0"/>
                <a:cs typeface="Arial" panose="020B0604020202020204" pitchFamily="34" charset="0"/>
              </a:rPr>
              <a:t>nurses</a:t>
            </a:r>
            <a:r>
              <a:rPr lang="en-US" altLang="en-US" sz="2000" dirty="0" smtClean="0">
                <a:latin typeface="Arial" panose="020B0604020202020204" pitchFamily="34" charset="0"/>
                <a:cs typeface="Arial" panose="020B0604020202020204" pitchFamily="34" charset="0"/>
              </a:rPr>
              <a:t>.</a:t>
            </a:r>
            <a:endParaRPr lang="en-US" altLang="en-US" sz="2000" dirty="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volunteer in this group did not want to be the leader, but she has done a marvelous job holding the group together.  We started with about 12 volunteers, now we have 4 in this facility and for various reasons as you can imagine – because of the nature of the beast working with the elderly – people have surgeries, spouses die, they move out, they get sick or even die.</a:t>
            </a:r>
            <a:r>
              <a:rPr lang="en-US" altLang="en-US" sz="2000" dirty="0">
                <a:latin typeface="Arial" panose="020B0604020202020204" pitchFamily="34" charset="0"/>
                <a:cs typeface="Arial" panose="020B0604020202020204" pitchFamily="34" charset="0"/>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18</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These 3 are go-getters</a:t>
            </a:r>
            <a:r>
              <a:rPr lang="en-US" altLang="en-US" sz="2000" baseline="0" dirty="0" smtClean="0">
                <a:latin typeface="Arial" panose="020B0604020202020204" pitchFamily="34" charset="0"/>
                <a:cs typeface="Arial" panose="020B0604020202020204" pitchFamily="34" charset="0"/>
              </a:rPr>
              <a:t> and have split all floors among them!  </a:t>
            </a:r>
            <a:endParaRPr lang="en-US" altLang="en-US" sz="2000"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19</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This is a fairly new group.  Sadly, the man on the left recently passed away.  I wonder if you could pick the ‘ring leader’ in this group?</a:t>
            </a:r>
          </a:p>
          <a:p>
            <a:r>
              <a:rPr lang="en-US" altLang="en-US" sz="2000" dirty="0" smtClean="0">
                <a:latin typeface="Arial" panose="020B0604020202020204" pitchFamily="34" charset="0"/>
                <a:cs typeface="Arial" panose="020B0604020202020204" pitchFamily="34" charset="0"/>
              </a:rPr>
              <a:t>She is a PISTOL!</a:t>
            </a:r>
            <a:endParaRPr lang="en-US" altLang="en-US" sz="2000"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2</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xfrm>
            <a:off x="385763" y="4271963"/>
            <a:ext cx="5714999" cy="44195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smtClean="0"/>
              <a:t>The SMP programs rely heavily</a:t>
            </a:r>
            <a:r>
              <a:rPr lang="en-US" altLang="en-US" sz="2400" baseline="0" dirty="0" smtClean="0"/>
              <a:t> on volunteers to help carry out </a:t>
            </a:r>
            <a:r>
              <a:rPr lang="en-US" altLang="en-US" sz="2400" dirty="0" smtClean="0"/>
              <a:t>its mission </a:t>
            </a:r>
            <a:r>
              <a:rPr lang="en-US" altLang="en-US" sz="2400" baseline="0" dirty="0" smtClean="0"/>
              <a:t>to educate seniors, their caregivers and family members to be more responsible healthcare consumers. And the thought is that it works better t</a:t>
            </a:r>
            <a:r>
              <a:rPr lang="en-US" sz="2400" kern="1200" dirty="0" smtClean="0">
                <a:solidFill>
                  <a:schemeClr val="tx1"/>
                </a:solidFill>
                <a:effectLst/>
                <a:latin typeface="Times New Roman" pitchFamily="18" charset="0"/>
                <a:ea typeface="+mn-ea"/>
                <a:cs typeface="+mn-cs"/>
              </a:rPr>
              <a:t>hrough</a:t>
            </a:r>
            <a:r>
              <a:rPr lang="en-US" sz="2400" kern="1200" baseline="0" dirty="0" smtClean="0">
                <a:solidFill>
                  <a:schemeClr val="tx1"/>
                </a:solidFill>
                <a:effectLst/>
                <a:latin typeface="Times New Roman" pitchFamily="18" charset="0"/>
                <a:ea typeface="+mn-ea"/>
                <a:cs typeface="+mn-cs"/>
              </a:rPr>
              <a:t> </a:t>
            </a:r>
            <a:r>
              <a:rPr lang="en-US" sz="2400" kern="1200" dirty="0" smtClean="0">
                <a:solidFill>
                  <a:schemeClr val="tx1"/>
                </a:solidFill>
                <a:effectLst/>
                <a:latin typeface="Times New Roman" pitchFamily="18" charset="0"/>
                <a:ea typeface="+mn-ea"/>
                <a:cs typeface="+mn-cs"/>
              </a:rPr>
              <a:t>Peer-to-Peer Interaction because they</a:t>
            </a:r>
          </a:p>
          <a:p>
            <a:pPr marL="342900" indent="-342900">
              <a:spcBef>
                <a:spcPts val="0"/>
              </a:spcBef>
              <a:buFont typeface="Arial" panose="020B0604020202020204" pitchFamily="34" charset="0"/>
              <a:buChar char="•"/>
            </a:pPr>
            <a:r>
              <a:rPr lang="en-US" sz="2400" kern="1200" dirty="0" smtClean="0">
                <a:solidFill>
                  <a:schemeClr val="tx1"/>
                </a:solidFill>
                <a:effectLst/>
                <a:latin typeface="Times New Roman" pitchFamily="18" charset="0"/>
                <a:ea typeface="+mn-ea"/>
                <a:cs typeface="+mn-cs"/>
              </a:rPr>
              <a:t>Trust each other</a:t>
            </a:r>
          </a:p>
          <a:p>
            <a:pPr marL="342900" indent="-342900">
              <a:spcBef>
                <a:spcPts val="0"/>
              </a:spcBef>
              <a:buFont typeface="Arial" panose="020B0604020202020204" pitchFamily="34" charset="0"/>
              <a:buChar char="•"/>
            </a:pPr>
            <a:r>
              <a:rPr lang="en-US" sz="2400" kern="1200" dirty="0" smtClean="0">
                <a:solidFill>
                  <a:schemeClr val="tx1"/>
                </a:solidFill>
                <a:effectLst/>
                <a:latin typeface="Times New Roman" pitchFamily="18" charset="0"/>
                <a:ea typeface="+mn-ea"/>
                <a:cs typeface="+mn-cs"/>
              </a:rPr>
              <a:t>All on Medicare</a:t>
            </a:r>
          </a:p>
          <a:p>
            <a:pPr marL="342900" indent="-342900">
              <a:spcBef>
                <a:spcPts val="0"/>
              </a:spcBef>
              <a:buFont typeface="Arial" panose="020B0604020202020204" pitchFamily="34" charset="0"/>
              <a:buChar char="•"/>
            </a:pPr>
            <a:r>
              <a:rPr lang="en-US" sz="2400" kern="1200" dirty="0" smtClean="0">
                <a:solidFill>
                  <a:schemeClr val="tx1"/>
                </a:solidFill>
                <a:effectLst/>
                <a:latin typeface="Times New Roman" pitchFamily="18" charset="0"/>
                <a:ea typeface="+mn-ea"/>
                <a:cs typeface="+mn-cs"/>
              </a:rPr>
              <a:t>All</a:t>
            </a:r>
            <a:r>
              <a:rPr lang="en-US" sz="2400" kern="1200" baseline="0" dirty="0" smtClean="0">
                <a:solidFill>
                  <a:schemeClr val="tx1"/>
                </a:solidFill>
                <a:effectLst/>
                <a:latin typeface="Times New Roman" pitchFamily="18" charset="0"/>
                <a:ea typeface="+mn-ea"/>
                <a:cs typeface="+mn-cs"/>
              </a:rPr>
              <a:t> being affected</a:t>
            </a:r>
            <a:endParaRPr lang="en-US" sz="2400" kern="1200" dirty="0" smtClean="0">
              <a:solidFill>
                <a:schemeClr val="tx1"/>
              </a:solidFill>
              <a:effectLst/>
              <a:latin typeface="Times New Roman" pitchFamily="18" charset="0"/>
              <a:ea typeface="+mn-ea"/>
              <a:cs typeface="+mn-cs"/>
            </a:endParaRPr>
          </a:p>
          <a:p>
            <a:pPr marL="342900" indent="-342900">
              <a:spcBef>
                <a:spcPts val="0"/>
              </a:spcBef>
              <a:buFont typeface="Arial" panose="020B0604020202020204" pitchFamily="34" charset="0"/>
              <a:buChar char="•"/>
            </a:pPr>
            <a:r>
              <a:rPr lang="en-US" sz="2400" kern="1200" dirty="0" smtClean="0">
                <a:solidFill>
                  <a:schemeClr val="tx1"/>
                </a:solidFill>
                <a:effectLst/>
                <a:latin typeface="Times New Roman" pitchFamily="18" charset="0"/>
                <a:ea typeface="+mn-ea"/>
                <a:cs typeface="+mn-cs"/>
              </a:rPr>
              <a:t>All going through the same thing together</a:t>
            </a:r>
          </a:p>
          <a:p>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endParaRPr lang="en-US" altLang="en-US" dirty="0" smtClean="0"/>
          </a:p>
          <a:p>
            <a:endParaRPr lang="en-US" altLang="en-US" dirty="0" smtClean="0"/>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20</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a:latin typeface="Arial" panose="020B0604020202020204" pitchFamily="34" charset="0"/>
                <a:cs typeface="Arial" panose="020B0604020202020204" pitchFamily="34" charset="0"/>
              </a:rPr>
              <a:t>I COULD NOT FIND THE PICTURE OF OUR VOLUNTEER GROUP AT THIS FACILITY, BUT THIS IS MY VOLUNTEER COORDINATOR DEE EDWARDS WITH THE FACILITY DIRECTOR LILLIE.  THIS PARTNERSHIP ONLY WORKS AS LONG AS YOU HAVE A RELATIONSHIP WITH AND SUPPORT OF THE ADMINISTRATOR OR DIRECTOR.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21</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Christopher Homes is a good starting point.</a:t>
            </a:r>
          </a:p>
          <a:p>
            <a:r>
              <a:rPr lang="en-US" altLang="en-US" sz="2000" dirty="0" smtClean="0">
                <a:latin typeface="Arial" panose="020B0604020202020204" pitchFamily="34" charset="0"/>
                <a:cs typeface="Arial" panose="020B0604020202020204" pitchFamily="34" charset="0"/>
              </a:rPr>
              <a:t>Wesley on the Ridge is a small community and we have one volunteer there who wants to do it on her own.</a:t>
            </a:r>
          </a:p>
          <a:p>
            <a:r>
              <a:rPr lang="en-US" altLang="en-US" sz="2000" dirty="0" smtClean="0">
                <a:latin typeface="Arial" panose="020B0604020202020204" pitchFamily="34" charset="0"/>
                <a:cs typeface="Arial" panose="020B0604020202020204" pitchFamily="34" charset="0"/>
              </a:rPr>
              <a:t>We are</a:t>
            </a:r>
            <a:r>
              <a:rPr lang="en-US" altLang="en-US" sz="2000" baseline="0" dirty="0" smtClean="0">
                <a:latin typeface="Arial" panose="020B0604020202020204" pitchFamily="34" charset="0"/>
                <a:cs typeface="Arial" panose="020B0604020202020204" pitchFamily="34" charset="0"/>
              </a:rPr>
              <a:t> attempting to recruit at least one housing facility in each county of our state (75!)</a:t>
            </a:r>
          </a:p>
          <a:p>
            <a:endParaRPr lang="en-US" altLang="en-US" sz="2000"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2000" dirty="0" smtClean="0">
                <a:latin typeface="Arial" panose="020B0604020202020204" pitchFamily="34" charset="0"/>
                <a:cs typeface="Arial" panose="020B0604020202020204" pitchFamily="34" charset="0"/>
              </a:rPr>
              <a:t>In</a:t>
            </a:r>
            <a:r>
              <a:rPr lang="en-US" altLang="en-US" sz="2000" baseline="0" dirty="0" smtClean="0">
                <a:latin typeface="Arial" panose="020B0604020202020204" pitchFamily="34" charset="0"/>
                <a:cs typeface="Arial" panose="020B0604020202020204" pitchFamily="34" charset="0"/>
              </a:rPr>
              <a:t> all presentations we have a call to volunteers. </a:t>
            </a:r>
            <a:r>
              <a:rPr lang="en-US" altLang="en-US" sz="2000" dirty="0" smtClean="0">
                <a:latin typeface="Arial" panose="020B0604020202020204" pitchFamily="34" charset="0"/>
                <a:cs typeface="Arial" panose="020B0604020202020204" pitchFamily="34" charset="0"/>
              </a:rPr>
              <a:t>This</a:t>
            </a:r>
            <a:r>
              <a:rPr lang="en-US" altLang="en-US" sz="2000" baseline="0" dirty="0" smtClean="0">
                <a:latin typeface="Arial" panose="020B0604020202020204" pitchFamily="34" charset="0"/>
                <a:cs typeface="Arial" panose="020B0604020202020204" pitchFamily="34" charset="0"/>
              </a:rPr>
              <a:t> video was also produced using our own volunteers.  We had so many volunteer who wanted to take part in this production that we were able to make 3 identical commercials so all the volunteers could appear at least once!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2000" baseline="0" dirty="0" smtClean="0">
                <a:latin typeface="Arial" panose="020B0604020202020204" pitchFamily="34" charset="0"/>
                <a:cs typeface="Arial" panose="020B0604020202020204" pitchFamily="34" charset="0"/>
              </a:rPr>
              <a:t>It has been with Dee’s help to really work as a team with recruiting while I am speaking to others one-on-one about suspected fraud and other issues after each presentation.  </a:t>
            </a:r>
            <a:endParaRPr lang="en-US" altLang="en-US" sz="20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20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20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1C39560-2CA3-456C-A5B2-B73D98D970E0}" type="slidenum">
              <a:rPr lang="en-US" smtClean="0"/>
              <a:pPr>
                <a:defRPr/>
              </a:pPr>
              <a:t>22</a:t>
            </a:fld>
            <a:endParaRPr lang="en-US"/>
          </a:p>
        </p:txBody>
      </p:sp>
    </p:spTree>
    <p:extLst>
      <p:ext uri="{BB962C8B-B14F-4D97-AF65-F5344CB8AC3E}">
        <p14:creationId xmlns:p14="http://schemas.microsoft.com/office/powerpoint/2010/main" val="305425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1C39560-2CA3-456C-A5B2-B73D98D970E0}" type="slidenum">
              <a:rPr lang="en-US" smtClean="0"/>
              <a:pPr>
                <a:defRPr/>
              </a:pPr>
              <a:t>23</a:t>
            </a:fld>
            <a:endParaRPr lang="en-US"/>
          </a:p>
        </p:txBody>
      </p:sp>
    </p:spTree>
    <p:extLst>
      <p:ext uri="{BB962C8B-B14F-4D97-AF65-F5344CB8AC3E}">
        <p14:creationId xmlns:p14="http://schemas.microsoft.com/office/powerpoint/2010/main" val="315557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3</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xfrm>
            <a:off x="385763" y="4271963"/>
            <a:ext cx="6324599" cy="48767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t>In a new endeavor to step u</a:t>
            </a:r>
            <a:r>
              <a:rPr lang="en-US" sz="2000" baseline="0" dirty="0" smtClean="0"/>
              <a:t>p our efforts to </a:t>
            </a:r>
            <a:r>
              <a:rPr lang="en-US" sz="2000" dirty="0" smtClean="0"/>
              <a:t>recruit volunteers in AR, this past year we started an initiative to focus on </a:t>
            </a:r>
            <a:r>
              <a:rPr lang="en-US" sz="2000" b="1" u="sng" dirty="0" smtClean="0"/>
              <a:t>group</a:t>
            </a:r>
            <a:r>
              <a:rPr lang="en-US" sz="2000" dirty="0" smtClean="0"/>
              <a:t> volunteer recruitment particularly in senior housing settings.  </a:t>
            </a:r>
            <a:endParaRPr lang="en-US" sz="2000" kern="1200" dirty="0" smtClean="0">
              <a:solidFill>
                <a:schemeClr val="tx1"/>
              </a:solidFill>
              <a:effectLst/>
              <a:latin typeface="Times New Roman" pitchFamily="18" charset="0"/>
              <a:ea typeface="+mn-ea"/>
              <a:cs typeface="+mn-cs"/>
            </a:endParaRPr>
          </a:p>
          <a:p>
            <a:r>
              <a:rPr lang="en-US" sz="2000" kern="1200" dirty="0" smtClean="0">
                <a:solidFill>
                  <a:schemeClr val="tx1"/>
                </a:solidFill>
                <a:effectLst/>
                <a:latin typeface="Times New Roman" pitchFamily="18" charset="0"/>
                <a:ea typeface="+mn-ea"/>
                <a:cs typeface="+mn-cs"/>
              </a:rPr>
              <a:t>Why Housing Facilities?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dirty="0" smtClean="0"/>
              <a:t>It all started after a  presentation in a retirement village a couple of years ago.  After the presentation I was contacted by one of the members</a:t>
            </a:r>
            <a:r>
              <a:rPr lang="en-US" sz="2000" baseline="0" dirty="0" smtClean="0"/>
              <a:t> of an already established “retired nurses’ group’ within the community.  They said they chose SMP to be their project for the coming year.  We met and I gave them samples of the materials I wanted them to distribute to the residents and discussed our partnership.  Because of the wonderful success we have had with this group, we decided to use it as a ‘pilot’ or model and try to duplicate it in other housing facilities statewide.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4</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Arial" panose="020B0604020202020204" pitchFamily="34" charset="0"/>
                <a:cs typeface="Arial" panose="020B0604020202020204" pitchFamily="34" charset="0"/>
              </a:rPr>
              <a:t>This is that group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5</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xfrm>
            <a:off x="385763" y="4271963"/>
            <a:ext cx="5616575" cy="3581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dirty="0" smtClean="0"/>
              <a:t>The model</a:t>
            </a:r>
            <a:r>
              <a:rPr lang="en-US" sz="2000" baseline="0" dirty="0" smtClean="0"/>
              <a:t> has worked so well, we developed this video strategically to show to Administrators and Event Coordinators (or activity directors)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baseline="0" dirty="0" smtClean="0"/>
              <a:t>Which helps to give them an idea of how the volunteer program would work in their community setting.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baseline="0" dirty="0" smtClean="0"/>
              <a:t>SHOW VIDEO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2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20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6</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2000" dirty="0" smtClean="0">
                <a:latin typeface="Arial" panose="020B0604020202020204" pitchFamily="34" charset="0"/>
                <a:cs typeface="Arial" panose="020B0604020202020204" pitchFamily="34" charset="0"/>
              </a:rPr>
              <a:t>This</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 approach is a WIN-WIN </a:t>
            </a:r>
            <a:r>
              <a:rPr lang="en-US" sz="2000" kern="1200" dirty="0" smtClean="0">
                <a:solidFill>
                  <a:schemeClr val="tx1"/>
                </a:solidFill>
                <a:effectLst/>
                <a:latin typeface="Arial" panose="020B0604020202020204" pitchFamily="34" charset="0"/>
                <a:ea typeface="+mn-ea"/>
                <a:cs typeface="Arial" panose="020B0604020202020204" pitchFamily="34" charset="0"/>
              </a:rPr>
              <a:t>for all involved – the SMP, the administration AND its residents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7</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000" dirty="0" smtClean="0">
                <a:latin typeface="Arial" panose="020B0604020202020204" pitchFamily="34" charset="0"/>
                <a:cs typeface="Arial" panose="020B0604020202020204" pitchFamily="34" charset="0"/>
              </a:rPr>
              <a:t>It </a:t>
            </a:r>
            <a:r>
              <a:rPr lang="en-US" sz="2000" dirty="0">
                <a:latin typeface="Arial" panose="020B0604020202020204" pitchFamily="34" charset="0"/>
                <a:cs typeface="Arial" panose="020B0604020202020204" pitchFamily="34" charset="0"/>
              </a:rPr>
              <a:t>is beneficial to the Administration because it keeps its residents informed, educated and protected</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8</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kern="1200" dirty="0" smtClean="0">
                <a:solidFill>
                  <a:schemeClr val="tx1"/>
                </a:solidFill>
                <a:effectLst/>
                <a:latin typeface="Arial" panose="020B0604020202020204" pitchFamily="34" charset="0"/>
                <a:ea typeface="+mn-ea"/>
                <a:cs typeface="Arial" panose="020B0604020202020204" pitchFamily="34" charset="0"/>
              </a:rPr>
              <a:t>For</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 some, this knock on the door may be the only visitor they </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get, which could make all</a:t>
            </a:r>
            <a:r>
              <a:rPr lang="en-US" sz="2000" kern="1200" dirty="0" smtClean="0">
                <a:solidFill>
                  <a:schemeClr val="tx1"/>
                </a:solidFill>
                <a:effectLst/>
                <a:latin typeface="Arial" panose="020B0604020202020204" pitchFamily="34" charset="0"/>
                <a:ea typeface="+mn-ea"/>
                <a:cs typeface="Arial" panose="020B0604020202020204" pitchFamily="34" charset="0"/>
              </a:rPr>
              <a:t> the difference in the world to someone.  J</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ust </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a ‘hello’ and ‘hope you are doing ok</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’….’here </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are some important materials for you!  Have a nice day</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a:t>
            </a:r>
            <a:endParaRPr lang="en-US" sz="200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smtClean="0">
                <a:latin typeface="Arial" panose="020B0604020202020204" pitchFamily="34" charset="0"/>
                <a:cs typeface="Arial" panose="020B0604020202020204" pitchFamily="34" charset="0"/>
              </a:rPr>
              <a:t>And a good thing to point </a:t>
            </a:r>
            <a:r>
              <a:rPr lang="en-US" sz="2000" dirty="0" smtClean="0">
                <a:latin typeface="Arial" panose="020B0604020202020204" pitchFamily="34" charset="0"/>
                <a:cs typeface="Arial" panose="020B0604020202020204" pitchFamily="34" charset="0"/>
              </a:rPr>
              <a:t>out is that one is not limited by the weather or by a handicap!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smtClean="0">
                <a:latin typeface="Arial" panose="020B0604020202020204" pitchFamily="34" charset="0"/>
                <a:cs typeface="Arial" panose="020B0604020202020204" pitchFamily="34" charset="0"/>
              </a:rPr>
              <a:t>Read </a:t>
            </a:r>
            <a:r>
              <a:rPr lang="en-US" sz="2000" dirty="0" smtClean="0">
                <a:latin typeface="Arial" panose="020B0604020202020204" pitchFamily="34" charset="0"/>
                <a:cs typeface="Arial" panose="020B0604020202020204" pitchFamily="34" charset="0"/>
              </a:rPr>
              <a:t>slide…</a:t>
            </a:r>
            <a:endParaRPr lang="en-US" sz="2000"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1" eaLnBrk="0" hangingPunct="0">
              <a:spcBef>
                <a:spcPct val="30000"/>
              </a:spcBef>
              <a:defRPr sz="1200">
                <a:solidFill>
                  <a:schemeClr val="tx1"/>
                </a:solidFill>
                <a:latin typeface="Times New Roman" pitchFamily="18" charset="0"/>
                <a:ea typeface="MS PGothic" pitchFamily="34" charset="-128"/>
              </a:defRPr>
            </a:lvl1pPr>
            <a:lvl2pPr marL="742874" indent="-285721" defTabSz="923831" eaLnBrk="0" hangingPunct="0">
              <a:spcBef>
                <a:spcPct val="30000"/>
              </a:spcBef>
              <a:defRPr sz="1200">
                <a:solidFill>
                  <a:schemeClr val="tx1"/>
                </a:solidFill>
                <a:latin typeface="Times New Roman" pitchFamily="18" charset="0"/>
                <a:ea typeface="MS PGothic" pitchFamily="34" charset="-128"/>
              </a:defRPr>
            </a:lvl2pPr>
            <a:lvl3pPr marL="1142883" indent="-228577" defTabSz="923831" eaLnBrk="0" hangingPunct="0">
              <a:spcBef>
                <a:spcPct val="30000"/>
              </a:spcBef>
              <a:defRPr sz="1200">
                <a:solidFill>
                  <a:schemeClr val="tx1"/>
                </a:solidFill>
                <a:latin typeface="Times New Roman" pitchFamily="18" charset="0"/>
                <a:ea typeface="MS PGothic" pitchFamily="34" charset="-128"/>
              </a:defRPr>
            </a:lvl3pPr>
            <a:lvl4pPr marL="1600037" indent="-228577" defTabSz="923831" eaLnBrk="0" hangingPunct="0">
              <a:spcBef>
                <a:spcPct val="30000"/>
              </a:spcBef>
              <a:defRPr sz="1200">
                <a:solidFill>
                  <a:schemeClr val="tx1"/>
                </a:solidFill>
                <a:latin typeface="Times New Roman" pitchFamily="18" charset="0"/>
                <a:ea typeface="MS PGothic" pitchFamily="34" charset="-128"/>
              </a:defRPr>
            </a:lvl4pPr>
            <a:lvl5pPr marL="2057190" indent="-228577" defTabSz="923831" eaLnBrk="0" hangingPunct="0">
              <a:spcBef>
                <a:spcPct val="30000"/>
              </a:spcBef>
              <a:defRPr sz="1200">
                <a:solidFill>
                  <a:schemeClr val="tx1"/>
                </a:solidFill>
                <a:latin typeface="Times New Roman" pitchFamily="18" charset="0"/>
                <a:ea typeface="MS PGothic" pitchFamily="34" charset="-128"/>
              </a:defRPr>
            </a:lvl5pPr>
            <a:lvl6pPr marL="2514343"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497"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8650"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5804" indent="-228577" defTabSz="923831"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8B6A4CD8-76FB-4536-82A4-B59B6A9F2F72}" type="slidenum">
              <a:rPr lang="en-US" altLang="en-US" smtClean="0"/>
              <a:pPr eaLnBrk="1" hangingPunct="1">
                <a:spcBef>
                  <a:spcPct val="0"/>
                </a:spcBef>
              </a:pPr>
              <a:t>9</a:t>
            </a:fld>
            <a:endParaRPr lang="en-US" altLang="en-US" smtClean="0"/>
          </a:p>
        </p:txBody>
      </p:sp>
      <p:sp>
        <p:nvSpPr>
          <p:cNvPr id="31747" name="Rectangle 2"/>
          <p:cNvSpPr>
            <a:spLocks noGrp="1" noRot="1" noChangeAspect="1" noChangeArrowheads="1" noTextEdit="1"/>
          </p:cNvSpPr>
          <p:nvPr>
            <p:ph type="sldImg"/>
          </p:nvPr>
        </p:nvSpPr>
        <p:spPr>
          <a:xfrm>
            <a:off x="1195388" y="714375"/>
            <a:ext cx="4630737" cy="3471863"/>
          </a:xfrm>
          <a:ln/>
        </p:spPr>
      </p:sp>
      <p:sp>
        <p:nvSpPr>
          <p:cNvPr id="3174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smtClean="0">
                <a:latin typeface="Arial" panose="020B0604020202020204" pitchFamily="34" charset="0"/>
                <a:cs typeface="Arial" panose="020B0604020202020204" pitchFamily="34" charset="0"/>
              </a:rPr>
              <a:t>Because this is a GRANT program, we </a:t>
            </a:r>
            <a:r>
              <a:rPr lang="en-US" sz="2000" dirty="0" smtClean="0">
                <a:latin typeface="Arial" panose="020B0604020202020204" pitchFamily="34" charset="0"/>
                <a:cs typeface="Arial" panose="020B0604020202020204" pitchFamily="34" charset="0"/>
              </a:rPr>
              <a:t>know we are </a:t>
            </a:r>
            <a:r>
              <a:rPr lang="en-US" sz="2000" dirty="0" smtClean="0">
                <a:latin typeface="Arial" panose="020B0604020202020204" pitchFamily="34" charset="0"/>
                <a:cs typeface="Arial" panose="020B0604020202020204" pitchFamily="34" charset="0"/>
              </a:rPr>
              <a:t>accountable for the number of volunteers we recruit and their volunteer hours, as well as the number of people we reach with our message</a:t>
            </a:r>
            <a:r>
              <a:rPr lang="en-US" sz="2000" dirty="0" smtClean="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r>
              <a:rPr lang="en-US" sz="1200" kern="1200" dirty="0" smtClean="0">
                <a:solidFill>
                  <a:schemeClr val="tx1"/>
                </a:solidFill>
                <a:effectLst/>
                <a:latin typeface="Times New Roman" pitchFamily="18" charset="0"/>
                <a:ea typeface="+mn-ea"/>
                <a:cs typeface="+mn-cs"/>
              </a:rPr>
              <a:t>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5"/>
          <p:cNvSpPr>
            <a:spLocks noChangeArrowheads="1"/>
          </p:cNvSpPr>
          <p:nvPr/>
        </p:nvSpPr>
        <p:spPr bwMode="auto">
          <a:xfrm>
            <a:off x="0" y="0"/>
            <a:ext cx="1279525" cy="6858000"/>
          </a:xfrm>
          <a:prstGeom prst="rect">
            <a:avLst/>
          </a:prstGeom>
          <a:solidFill>
            <a:srgbClr val="000066"/>
          </a:solidFill>
          <a:ln>
            <a:noFill/>
          </a:ln>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defRPr/>
            </a:pPr>
            <a:endParaRPr lang="en-US" altLang="en-US" smtClean="0"/>
          </a:p>
        </p:txBody>
      </p:sp>
      <p:sp>
        <p:nvSpPr>
          <p:cNvPr id="5" name="Rectangle 37"/>
          <p:cNvSpPr>
            <a:spLocks noChangeArrowheads="1"/>
          </p:cNvSpPr>
          <p:nvPr/>
        </p:nvSpPr>
        <p:spPr bwMode="auto">
          <a:xfrm>
            <a:off x="1219200" y="0"/>
            <a:ext cx="152400" cy="6858000"/>
          </a:xfrm>
          <a:prstGeom prst="rect">
            <a:avLst/>
          </a:prstGeom>
          <a:gradFill rotWithShape="0">
            <a:gsLst>
              <a:gs pos="0">
                <a:srgbClr val="000066"/>
              </a:gs>
              <a:gs pos="100000">
                <a:srgbClr val="339966"/>
              </a:gs>
            </a:gsLst>
            <a:lin ang="0" scaled="1"/>
          </a:gradFill>
          <a:ln>
            <a:noFill/>
          </a:ln>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defRPr/>
            </a:pPr>
            <a:endParaRPr lang="en-US" altLang="en-US" smtClean="0"/>
          </a:p>
        </p:txBody>
      </p:sp>
      <p:pic>
        <p:nvPicPr>
          <p:cNvPr id="6" name="Picture 38" descr="ar-smplogo-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38100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4"/>
          <p:cNvSpPr>
            <a:spLocks noChangeShapeType="1"/>
          </p:cNvSpPr>
          <p:nvPr/>
        </p:nvSpPr>
        <p:spPr bwMode="auto">
          <a:xfrm>
            <a:off x="609600" y="6248400"/>
            <a:ext cx="5410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Freeform 45"/>
          <p:cNvSpPr>
            <a:spLocks/>
          </p:cNvSpPr>
          <p:nvPr/>
        </p:nvSpPr>
        <p:spPr bwMode="auto">
          <a:xfrm>
            <a:off x="8643938" y="6248400"/>
            <a:ext cx="500062" cy="4763"/>
          </a:xfrm>
          <a:custGeom>
            <a:avLst/>
            <a:gdLst>
              <a:gd name="T0" fmla="*/ 0 w 315"/>
              <a:gd name="T1" fmla="*/ 0 h 6"/>
              <a:gd name="T2" fmla="*/ 2147483647 w 315"/>
              <a:gd name="T3" fmla="*/ 2147483647 h 6"/>
              <a:gd name="T4" fmla="*/ 0 60000 65536"/>
              <a:gd name="T5" fmla="*/ 0 60000 65536"/>
            </a:gdLst>
            <a:ahLst/>
            <a:cxnLst>
              <a:cxn ang="T4">
                <a:pos x="T0" y="T1"/>
              </a:cxn>
              <a:cxn ang="T5">
                <a:pos x="T2" y="T3"/>
              </a:cxn>
            </a:cxnLst>
            <a:rect l="0" t="0" r="r" b="b"/>
            <a:pathLst>
              <a:path w="315" h="6">
                <a:moveTo>
                  <a:pt x="0" y="0"/>
                </a:moveTo>
                <a:lnTo>
                  <a:pt x="315" y="6"/>
                </a:ln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 name="Picture 46" descr="arsmp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096000"/>
            <a:ext cx="49149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subTitle" idx="1"/>
          </p:nvPr>
        </p:nvSpPr>
        <p:spPr>
          <a:xfrm>
            <a:off x="1905000" y="41148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83977" name="Rectangle 9"/>
          <p:cNvSpPr>
            <a:spLocks noGrp="1" noChangeArrowheads="1"/>
          </p:cNvSpPr>
          <p:nvPr>
            <p:ph type="ctrTitle"/>
          </p:nvPr>
        </p:nvSpPr>
        <p:spPr>
          <a:xfrm>
            <a:off x="1524000" y="2743200"/>
            <a:ext cx="7620000" cy="1143000"/>
          </a:xfrm>
        </p:spPr>
        <p:txBody>
          <a:bodyPr/>
          <a:lstStyle>
            <a:lvl1pPr>
              <a:defRPr/>
            </a:lvl1pPr>
          </a:lstStyle>
          <a:p>
            <a:r>
              <a:rPr lang="en-US" smtClean="0"/>
              <a:t>Click to edit Master title style</a:t>
            </a:r>
            <a:endParaRPr lang="en-US"/>
          </a:p>
        </p:txBody>
      </p:sp>
      <p:sp>
        <p:nvSpPr>
          <p:cNvPr id="10"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1" name="Rectangle 5"/>
          <p:cNvSpPr>
            <a:spLocks noGrp="1" noChangeArrowheads="1"/>
          </p:cNvSpPr>
          <p:nvPr>
            <p:ph type="ftr" sz="quarter" idx="11"/>
          </p:nvPr>
        </p:nvSpPr>
        <p:spPr>
          <a:xfrm>
            <a:off x="3124200" y="6248400"/>
            <a:ext cx="2895600" cy="457200"/>
          </a:xfrm>
        </p:spPr>
        <p:txBody>
          <a:bodyPr/>
          <a:lstStyle>
            <a:lvl1pPr>
              <a:defRPr>
                <a:solidFill>
                  <a:schemeClr val="tx1"/>
                </a:solidFill>
              </a:defRPr>
            </a:lvl1pPr>
          </a:lstStyle>
          <a:p>
            <a:pPr>
              <a:defRPr/>
            </a:pPr>
            <a:r>
              <a:rPr lang="en-US" smtClean="0"/>
              <a:t>Protect, Detect &amp; Report</a:t>
            </a:r>
            <a:endParaRPr lang="en-US"/>
          </a:p>
        </p:txBody>
      </p:sp>
      <p:sp>
        <p:nvSpPr>
          <p:cNvPr id="12" name="Rectangle 6"/>
          <p:cNvSpPr>
            <a:spLocks noGrp="1" noChangeArrowheads="1"/>
          </p:cNvSpPr>
          <p:nvPr>
            <p:ph type="sldNum" sz="quarter" idx="12"/>
          </p:nvPr>
        </p:nvSpPr>
        <p:spPr>
          <a:xfrm>
            <a:off x="6553200" y="6248400"/>
            <a:ext cx="1905000" cy="457200"/>
          </a:xfrm>
        </p:spPr>
        <p:txBody>
          <a:bodyPr/>
          <a:lstStyle>
            <a:lvl1pPr>
              <a:defRPr>
                <a:solidFill>
                  <a:schemeClr val="tx1"/>
                </a:solidFill>
              </a:defRPr>
            </a:lvl1pPr>
          </a:lstStyle>
          <a:p>
            <a:pPr>
              <a:defRPr/>
            </a:pPr>
            <a:fld id="{5F79C4E0-AAEC-42C0-9666-CC2148552CE5}" type="slidenum">
              <a:rPr lang="en-US" smtClean="0"/>
              <a:pPr>
                <a:defRPr/>
              </a:pPr>
              <a:t>‹#›</a:t>
            </a:fld>
            <a:endParaRPr lang="en-US"/>
          </a:p>
        </p:txBody>
      </p:sp>
    </p:spTree>
    <p:extLst>
      <p:ext uri="{BB962C8B-B14F-4D97-AF65-F5344CB8AC3E}">
        <p14:creationId xmlns:p14="http://schemas.microsoft.com/office/powerpoint/2010/main" val="1403364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D38A81-DDD6-4E96-934E-41B8A9AFE8E7}" type="slidenum">
              <a:rPr lang="en-US" smtClean="0"/>
              <a:pPr>
                <a:defRPr/>
              </a:pPr>
              <a:t>‹#›</a:t>
            </a:fld>
            <a:endParaRPr lang="en-US"/>
          </a:p>
        </p:txBody>
      </p:sp>
    </p:spTree>
    <p:extLst>
      <p:ext uri="{BB962C8B-B14F-4D97-AF65-F5344CB8AC3E}">
        <p14:creationId xmlns:p14="http://schemas.microsoft.com/office/powerpoint/2010/main" val="295868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381000"/>
            <a:ext cx="1676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1200" y="381000"/>
            <a:ext cx="4876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1D775-6D08-4C8B-9D26-7DE634975652}" type="slidenum">
              <a:rPr lang="en-US" smtClean="0"/>
              <a:pPr>
                <a:defRPr/>
              </a:pPr>
              <a:t>‹#›</a:t>
            </a:fld>
            <a:endParaRPr lang="en-US"/>
          </a:p>
        </p:txBody>
      </p:sp>
    </p:spTree>
    <p:extLst>
      <p:ext uri="{BB962C8B-B14F-4D97-AF65-F5344CB8AC3E}">
        <p14:creationId xmlns:p14="http://schemas.microsoft.com/office/powerpoint/2010/main" val="1418014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O Blank with Ideogram">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2400" y="6096000"/>
            <a:ext cx="9763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AO Banner_top"/>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457200" y="533400"/>
            <a:ext cx="8229600" cy="1143000"/>
          </a:xfrm>
        </p:spPr>
        <p:txBody>
          <a:bodyPr/>
          <a:lstStyle/>
          <a:p>
            <a:r>
              <a:rPr lang="en-US" smtClean="0"/>
              <a:t>Click to edit Master title style</a:t>
            </a:r>
            <a:endParaRPr lang="en-US" dirty="0"/>
          </a:p>
        </p:txBody>
      </p:sp>
      <p:sp>
        <p:nvSpPr>
          <p:cNvPr id="15" name="Content Placeholder 2"/>
          <p:cNvSpPr>
            <a:spLocks noGrp="1"/>
          </p:cNvSpPr>
          <p:nvPr>
            <p:ph idx="1"/>
          </p:nvPr>
        </p:nvSpPr>
        <p:spPr>
          <a:xfrm>
            <a:off x="457200" y="1722437"/>
            <a:ext cx="8229600" cy="410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9390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O Blank with Ideogram">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2400" y="6096000"/>
            <a:ext cx="9763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AO Banner_top"/>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457200" y="533400"/>
            <a:ext cx="8229600" cy="1143000"/>
          </a:xfrm>
        </p:spPr>
        <p:txBody>
          <a:bodyPr/>
          <a:lstStyle/>
          <a:p>
            <a:r>
              <a:rPr lang="en-US" smtClean="0"/>
              <a:t>Click to edit Master title style</a:t>
            </a:r>
            <a:endParaRPr lang="en-US" dirty="0"/>
          </a:p>
        </p:txBody>
      </p:sp>
      <p:sp>
        <p:nvSpPr>
          <p:cNvPr id="15" name="Content Placeholder 2"/>
          <p:cNvSpPr>
            <a:spLocks noGrp="1"/>
          </p:cNvSpPr>
          <p:nvPr>
            <p:ph idx="1"/>
          </p:nvPr>
        </p:nvSpPr>
        <p:spPr>
          <a:xfrm>
            <a:off x="457200" y="1722437"/>
            <a:ext cx="8229600" cy="410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752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O Blank with Address &amp; Info">
    <p:spTree>
      <p:nvGrpSpPr>
        <p:cNvPr id="1" name=""/>
        <p:cNvGrpSpPr/>
        <p:nvPr/>
      </p:nvGrpSpPr>
      <p:grpSpPr>
        <a:xfrm>
          <a:off x="0" y="0"/>
          <a:ext cx="0" cy="0"/>
          <a:chOff x="0" y="0"/>
          <a:chExt cx="0" cy="0"/>
        </a:xfrm>
      </p:grpSpPr>
      <p:sp>
        <p:nvSpPr>
          <p:cNvPr id="4" name="TextBox 4"/>
          <p:cNvSpPr txBox="1">
            <a:spLocks noChangeArrowheads="1"/>
          </p:cNvSpPr>
          <p:nvPr userDrawn="1"/>
        </p:nvSpPr>
        <p:spPr bwMode="auto">
          <a:xfrm>
            <a:off x="450850" y="3352800"/>
            <a:ext cx="2057400" cy="2492375"/>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smtClean="0">
                <a:solidFill>
                  <a:srgbClr val="558ED5"/>
                </a:solidFill>
              </a:rPr>
              <a:t>Since 1974, </a:t>
            </a:r>
            <a:r>
              <a:rPr lang="en-US" altLang="en-US" sz="1200" b="1" smtClean="0">
                <a:solidFill>
                  <a:srgbClr val="558ED5"/>
                </a:solidFill>
              </a:rPr>
              <a:t>AgeOptions</a:t>
            </a:r>
            <a:r>
              <a:rPr lang="en-US" altLang="en-US" sz="1200" smtClean="0">
                <a:solidFill>
                  <a:srgbClr val="558ED5"/>
                </a:solidFill>
              </a:rPr>
              <a:t> has established a national reputation for meeting the needs, wants and expectations of older adults in suburban Cook County. We are recognized as a leader in developing and helping to deliver innovative community-based resources and options to the evolving, diverse communities we serve.</a:t>
            </a:r>
          </a:p>
        </p:txBody>
      </p:sp>
      <p:pic>
        <p:nvPicPr>
          <p:cNvPr id="5" name="Picture 7" descr="AO Lthd 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829300"/>
            <a:ext cx="8686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O Banner_top"/>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533400"/>
            <a:ext cx="8229600" cy="1143000"/>
          </a:xfrm>
        </p:spPr>
        <p:txBody>
          <a:bodyPr/>
          <a:lstStyle/>
          <a:p>
            <a:r>
              <a:rPr lang="en-US" smtClean="0"/>
              <a:t>Click to edit Master title style</a:t>
            </a:r>
            <a:endParaRPr lang="en-US" dirty="0"/>
          </a:p>
        </p:txBody>
      </p:sp>
      <p:sp>
        <p:nvSpPr>
          <p:cNvPr id="9" name="Content Placeholder 2"/>
          <p:cNvSpPr>
            <a:spLocks noGrp="1"/>
          </p:cNvSpPr>
          <p:nvPr>
            <p:ph idx="1"/>
          </p:nvPr>
        </p:nvSpPr>
        <p:spPr>
          <a:xfrm>
            <a:off x="2819400" y="1722437"/>
            <a:ext cx="58674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220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6D6DB-6B5B-4A83-9DA4-63F8FE3A2B87}" type="slidenum">
              <a:rPr lang="en-US" smtClean="0"/>
              <a:pPr>
                <a:defRPr/>
              </a:pPr>
              <a:t>‹#›</a:t>
            </a:fld>
            <a:endParaRPr lang="en-US"/>
          </a:p>
        </p:txBody>
      </p:sp>
    </p:spTree>
    <p:extLst>
      <p:ext uri="{BB962C8B-B14F-4D97-AF65-F5344CB8AC3E}">
        <p14:creationId xmlns:p14="http://schemas.microsoft.com/office/powerpoint/2010/main" val="3827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17247-CD30-43B8-A1EC-1DBAD61ABA44}" type="slidenum">
              <a:rPr lang="en-US" smtClean="0"/>
              <a:pPr>
                <a:defRPr/>
              </a:pPr>
              <a:t>‹#›</a:t>
            </a:fld>
            <a:endParaRPr lang="en-US"/>
          </a:p>
        </p:txBody>
      </p:sp>
    </p:spTree>
    <p:extLst>
      <p:ext uri="{BB962C8B-B14F-4D97-AF65-F5344CB8AC3E}">
        <p14:creationId xmlns:p14="http://schemas.microsoft.com/office/powerpoint/2010/main" val="208075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81200" y="1905000"/>
            <a:ext cx="3276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05000"/>
            <a:ext cx="3276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510843-BAFB-4290-8BB8-4F9E2DD179B4}" type="slidenum">
              <a:rPr lang="en-US" smtClean="0"/>
              <a:pPr>
                <a:defRPr/>
              </a:pPr>
              <a:t>‹#›</a:t>
            </a:fld>
            <a:endParaRPr lang="en-US"/>
          </a:p>
        </p:txBody>
      </p:sp>
    </p:spTree>
    <p:extLst>
      <p:ext uri="{BB962C8B-B14F-4D97-AF65-F5344CB8AC3E}">
        <p14:creationId xmlns:p14="http://schemas.microsoft.com/office/powerpoint/2010/main" val="27478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4CF1B3-4B37-4041-9858-4682E6243C58}" type="slidenum">
              <a:rPr lang="en-US" smtClean="0"/>
              <a:pPr>
                <a:defRPr/>
              </a:pPr>
              <a:t>‹#›</a:t>
            </a:fld>
            <a:endParaRPr lang="en-US"/>
          </a:p>
        </p:txBody>
      </p:sp>
    </p:spTree>
    <p:extLst>
      <p:ext uri="{BB962C8B-B14F-4D97-AF65-F5344CB8AC3E}">
        <p14:creationId xmlns:p14="http://schemas.microsoft.com/office/powerpoint/2010/main" val="113401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C5A6A-1921-41E8-968F-A864C84163F8}" type="slidenum">
              <a:rPr lang="en-US" smtClean="0"/>
              <a:pPr>
                <a:defRPr/>
              </a:pPr>
              <a:t>‹#›</a:t>
            </a:fld>
            <a:endParaRPr lang="en-US"/>
          </a:p>
        </p:txBody>
      </p:sp>
    </p:spTree>
    <p:extLst>
      <p:ext uri="{BB962C8B-B14F-4D97-AF65-F5344CB8AC3E}">
        <p14:creationId xmlns:p14="http://schemas.microsoft.com/office/powerpoint/2010/main" val="3747667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E6A64B-06E6-486A-AB77-C8207A4058D6}" type="slidenum">
              <a:rPr lang="en-US" smtClean="0"/>
              <a:pPr>
                <a:defRPr/>
              </a:pPr>
              <a:t>‹#›</a:t>
            </a:fld>
            <a:endParaRPr lang="en-US"/>
          </a:p>
        </p:txBody>
      </p:sp>
    </p:spTree>
    <p:extLst>
      <p:ext uri="{BB962C8B-B14F-4D97-AF65-F5344CB8AC3E}">
        <p14:creationId xmlns:p14="http://schemas.microsoft.com/office/powerpoint/2010/main" val="53862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4F95A-9F0E-4EB9-A429-A1D190693B0E}" type="slidenum">
              <a:rPr lang="en-US" smtClean="0"/>
              <a:pPr>
                <a:defRPr/>
              </a:pPr>
              <a:t>‹#›</a:t>
            </a:fld>
            <a:endParaRPr lang="en-US"/>
          </a:p>
        </p:txBody>
      </p:sp>
    </p:spTree>
    <p:extLst>
      <p:ext uri="{BB962C8B-B14F-4D97-AF65-F5344CB8AC3E}">
        <p14:creationId xmlns:p14="http://schemas.microsoft.com/office/powerpoint/2010/main" val="328216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Protect, Detect &amp; Report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7DB11B-2B32-4703-8CDD-27A224263D59}" type="slidenum">
              <a:rPr lang="en-US" smtClean="0"/>
              <a:pPr>
                <a:defRPr/>
              </a:pPr>
              <a:t>‹#›</a:t>
            </a:fld>
            <a:endParaRPr lang="en-US"/>
          </a:p>
        </p:txBody>
      </p:sp>
    </p:spTree>
    <p:extLst>
      <p:ext uri="{BB962C8B-B14F-4D97-AF65-F5344CB8AC3E}">
        <p14:creationId xmlns:p14="http://schemas.microsoft.com/office/powerpoint/2010/main" val="334681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981200" y="1905000"/>
            <a:ext cx="6705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66"/>
                </a:solidFill>
              </a:defRPr>
            </a:lvl1pPr>
          </a:lstStyle>
          <a:p>
            <a:pPr>
              <a:defRPr/>
            </a:pPr>
            <a:r>
              <a:rPr lang="en-US" smtClean="0"/>
              <a:t>Protect, Detect &amp; Report</a:t>
            </a:r>
            <a:endParaRPr lang="en-US"/>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66"/>
                </a:solidFill>
              </a:defRPr>
            </a:lvl1pPr>
          </a:lstStyle>
          <a:p>
            <a:pPr>
              <a:defRPr/>
            </a:pPr>
            <a:fld id="{137F0F81-6720-4270-8C5F-64A79DB956D2}" type="slidenum">
              <a:rPr lang="en-US" smtClean="0"/>
              <a:pPr>
                <a:defRPr/>
              </a:pPr>
              <a:t>‹#›</a:t>
            </a:fld>
            <a:endParaRPr lang="en-US"/>
          </a:p>
        </p:txBody>
      </p:sp>
      <p:sp>
        <p:nvSpPr>
          <p:cNvPr id="2" name="Text Box 11"/>
          <p:cNvSpPr txBox="1">
            <a:spLocks noChangeArrowheads="1"/>
          </p:cNvSpPr>
          <p:nvPr/>
        </p:nvSpPr>
        <p:spPr bwMode="auto">
          <a:xfrm>
            <a:off x="1524000" y="1066800"/>
            <a:ext cx="7010400" cy="641350"/>
          </a:xfrm>
          <a:prstGeom prst="rect">
            <a:avLst/>
          </a:prstGeom>
          <a:noFill/>
          <a:ln>
            <a:noFill/>
          </a:ln>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eaLnBrk="1" hangingPunct="1">
              <a:spcBef>
                <a:spcPct val="50000"/>
              </a:spcBef>
              <a:defRPr/>
            </a:pPr>
            <a:endParaRPr lang="en-US" sz="3600" smtClean="0">
              <a:solidFill>
                <a:srgbClr val="000066"/>
              </a:solidFill>
              <a:latin typeface="Arial Black" pitchFamily="34" charset="0"/>
              <a:cs typeface="Times New Roman" pitchFamily="18" charset="0"/>
            </a:endParaRPr>
          </a:p>
        </p:txBody>
      </p:sp>
      <p:sp>
        <p:nvSpPr>
          <p:cNvPr id="1031" name="Rectangle 15"/>
          <p:cNvSpPr>
            <a:spLocks noGrp="1" noChangeArrowheads="1"/>
          </p:cNvSpPr>
          <p:nvPr>
            <p:ph type="title"/>
          </p:nvPr>
        </p:nvSpPr>
        <p:spPr bwMode="auto">
          <a:xfrm>
            <a:off x="2057400" y="381000"/>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2" name="Rectangle 8"/>
          <p:cNvSpPr>
            <a:spLocks noChangeArrowheads="1"/>
          </p:cNvSpPr>
          <p:nvPr/>
        </p:nvSpPr>
        <p:spPr bwMode="auto">
          <a:xfrm>
            <a:off x="0" y="0"/>
            <a:ext cx="1828800" cy="6858000"/>
          </a:xfrm>
          <a:prstGeom prst="rect">
            <a:avLst/>
          </a:prstGeom>
          <a:solidFill>
            <a:srgbClr val="000066"/>
          </a:solidFill>
          <a:ln>
            <a:noFill/>
          </a:ln>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defRPr/>
            </a:pPr>
            <a:endParaRPr lang="en-US" altLang="en-US" smtClean="0"/>
          </a:p>
        </p:txBody>
      </p:sp>
      <p:sp>
        <p:nvSpPr>
          <p:cNvPr id="1033" name="Rectangle 26"/>
          <p:cNvSpPr>
            <a:spLocks noChangeArrowheads="1"/>
          </p:cNvSpPr>
          <p:nvPr/>
        </p:nvSpPr>
        <p:spPr bwMode="auto">
          <a:xfrm>
            <a:off x="1676400" y="0"/>
            <a:ext cx="152400" cy="6858000"/>
          </a:xfrm>
          <a:prstGeom prst="rect">
            <a:avLst/>
          </a:prstGeom>
          <a:gradFill rotWithShape="0">
            <a:gsLst>
              <a:gs pos="0">
                <a:srgbClr val="000066"/>
              </a:gs>
              <a:gs pos="100000">
                <a:srgbClr val="339966"/>
              </a:gs>
            </a:gsLst>
            <a:lin ang="0" scaled="1"/>
          </a:gradFill>
          <a:ln>
            <a:noFill/>
          </a:ln>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defRPr/>
            </a:pPr>
            <a:endParaRPr lang="en-US" altLang="en-US" smtClean="0"/>
          </a:p>
        </p:txBody>
      </p:sp>
      <p:grpSp>
        <p:nvGrpSpPr>
          <p:cNvPr id="1034" name="Group 44"/>
          <p:cNvGrpSpPr>
            <a:grpSpLocks/>
          </p:cNvGrpSpPr>
          <p:nvPr/>
        </p:nvGrpSpPr>
        <p:grpSpPr bwMode="auto">
          <a:xfrm>
            <a:off x="1066800" y="6096000"/>
            <a:ext cx="8077200" cy="247650"/>
            <a:chOff x="672" y="3840"/>
            <a:chExt cx="5088" cy="156"/>
          </a:xfrm>
        </p:grpSpPr>
        <p:sp>
          <p:nvSpPr>
            <p:cNvPr id="1036" name="Line 28"/>
            <p:cNvSpPr>
              <a:spLocks noChangeShapeType="1"/>
            </p:cNvSpPr>
            <p:nvPr/>
          </p:nvSpPr>
          <p:spPr bwMode="auto">
            <a:xfrm>
              <a:off x="672" y="3936"/>
              <a:ext cx="312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Freeform 29"/>
            <p:cNvSpPr>
              <a:spLocks/>
            </p:cNvSpPr>
            <p:nvPr/>
          </p:nvSpPr>
          <p:spPr bwMode="auto">
            <a:xfrm>
              <a:off x="5445" y="3936"/>
              <a:ext cx="315" cy="3"/>
            </a:xfrm>
            <a:custGeom>
              <a:avLst/>
              <a:gdLst>
                <a:gd name="T0" fmla="*/ 0 w 315"/>
                <a:gd name="T1" fmla="*/ 0 h 6"/>
                <a:gd name="T2" fmla="*/ 315 w 315"/>
                <a:gd name="T3" fmla="*/ 1 h 6"/>
                <a:gd name="T4" fmla="*/ 0 60000 65536"/>
                <a:gd name="T5" fmla="*/ 0 60000 65536"/>
              </a:gdLst>
              <a:ahLst/>
              <a:cxnLst>
                <a:cxn ang="T4">
                  <a:pos x="T0" y="T1"/>
                </a:cxn>
                <a:cxn ang="T5">
                  <a:pos x="T2" y="T3"/>
                </a:cxn>
              </a:cxnLst>
              <a:rect l="0" t="0" r="r" b="b"/>
              <a:pathLst>
                <a:path w="315" h="6">
                  <a:moveTo>
                    <a:pt x="0" y="0"/>
                  </a:moveTo>
                  <a:lnTo>
                    <a:pt x="315" y="6"/>
                  </a:ln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38" name="Picture 41" descr="arsmph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52" y="3840"/>
              <a:ext cx="309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5" name="Picture 43" descr="ar-smplogo-me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152400"/>
            <a:ext cx="1600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415718"/>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81" r:id="rId12"/>
    <p:sldLayoutId id="2147484394" r:id="rId13"/>
    <p:sldLayoutId id="2147484395" r:id="rId14"/>
  </p:sldLayoutIdLst>
  <p:hf hdr="0" dt="0"/>
  <p:txStyles>
    <p:titleStyle>
      <a:lvl1pPr algn="ctr" rtl="0" eaLnBrk="1" fontAlgn="base" hangingPunct="1">
        <a:spcBef>
          <a:spcPct val="0"/>
        </a:spcBef>
        <a:spcAft>
          <a:spcPct val="0"/>
        </a:spcAft>
        <a:defRPr sz="4400" b="1">
          <a:solidFill>
            <a:srgbClr val="000066"/>
          </a:solidFill>
          <a:latin typeface="+mj-lt"/>
          <a:ea typeface="+mj-ea"/>
          <a:cs typeface="+mj-cs"/>
        </a:defRPr>
      </a:lvl1pPr>
      <a:lvl2pPr algn="ctr" rtl="0" eaLnBrk="1" fontAlgn="base" hangingPunct="1">
        <a:spcBef>
          <a:spcPct val="0"/>
        </a:spcBef>
        <a:spcAft>
          <a:spcPct val="0"/>
        </a:spcAft>
        <a:defRPr sz="4400" b="1">
          <a:solidFill>
            <a:srgbClr val="000066"/>
          </a:solidFill>
          <a:latin typeface="Times New Roman" pitchFamily="18" charset="0"/>
        </a:defRPr>
      </a:lvl2pPr>
      <a:lvl3pPr algn="ctr" rtl="0" eaLnBrk="1" fontAlgn="base" hangingPunct="1">
        <a:spcBef>
          <a:spcPct val="0"/>
        </a:spcBef>
        <a:spcAft>
          <a:spcPct val="0"/>
        </a:spcAft>
        <a:defRPr sz="4400" b="1">
          <a:solidFill>
            <a:srgbClr val="000066"/>
          </a:solidFill>
          <a:latin typeface="Times New Roman" pitchFamily="18" charset="0"/>
        </a:defRPr>
      </a:lvl3pPr>
      <a:lvl4pPr algn="ctr" rtl="0" eaLnBrk="1" fontAlgn="base" hangingPunct="1">
        <a:spcBef>
          <a:spcPct val="0"/>
        </a:spcBef>
        <a:spcAft>
          <a:spcPct val="0"/>
        </a:spcAft>
        <a:defRPr sz="4400" b="1">
          <a:solidFill>
            <a:srgbClr val="000066"/>
          </a:solidFill>
          <a:latin typeface="Times New Roman" pitchFamily="18" charset="0"/>
        </a:defRPr>
      </a:lvl4pPr>
      <a:lvl5pPr algn="ctr" rtl="0" eaLnBrk="1" fontAlgn="base" hangingPunct="1">
        <a:spcBef>
          <a:spcPct val="0"/>
        </a:spcBef>
        <a:spcAft>
          <a:spcPct val="0"/>
        </a:spcAft>
        <a:defRPr sz="4400" b="1">
          <a:solidFill>
            <a:srgbClr val="000066"/>
          </a:solidFill>
          <a:latin typeface="Times New Roman" pitchFamily="18" charset="0"/>
        </a:defRPr>
      </a:lvl5pPr>
      <a:lvl6pPr marL="457200" algn="ctr" rtl="0" eaLnBrk="1" fontAlgn="base" hangingPunct="1">
        <a:spcBef>
          <a:spcPct val="0"/>
        </a:spcBef>
        <a:spcAft>
          <a:spcPct val="0"/>
        </a:spcAft>
        <a:defRPr sz="4400" b="1">
          <a:solidFill>
            <a:srgbClr val="000066"/>
          </a:solidFill>
          <a:latin typeface="Times New Roman" pitchFamily="18" charset="0"/>
        </a:defRPr>
      </a:lvl6pPr>
      <a:lvl7pPr marL="914400" algn="ctr" rtl="0" eaLnBrk="1" fontAlgn="base" hangingPunct="1">
        <a:spcBef>
          <a:spcPct val="0"/>
        </a:spcBef>
        <a:spcAft>
          <a:spcPct val="0"/>
        </a:spcAft>
        <a:defRPr sz="4400" b="1">
          <a:solidFill>
            <a:srgbClr val="000066"/>
          </a:solidFill>
          <a:latin typeface="Times New Roman" pitchFamily="18" charset="0"/>
        </a:defRPr>
      </a:lvl7pPr>
      <a:lvl8pPr marL="1371600" algn="ctr" rtl="0" eaLnBrk="1" fontAlgn="base" hangingPunct="1">
        <a:spcBef>
          <a:spcPct val="0"/>
        </a:spcBef>
        <a:spcAft>
          <a:spcPct val="0"/>
        </a:spcAft>
        <a:defRPr sz="4400" b="1">
          <a:solidFill>
            <a:srgbClr val="000066"/>
          </a:solidFill>
          <a:latin typeface="Times New Roman" pitchFamily="18" charset="0"/>
        </a:defRPr>
      </a:lvl8pPr>
      <a:lvl9pPr marL="1828800" algn="ctr" rtl="0" eaLnBrk="1" fontAlgn="base" hangingPunct="1">
        <a:spcBef>
          <a:spcPct val="0"/>
        </a:spcBef>
        <a:spcAft>
          <a:spcPct val="0"/>
        </a:spcAft>
        <a:defRPr sz="4400" b="1">
          <a:solidFill>
            <a:srgbClr val="000066"/>
          </a:solidFill>
          <a:latin typeface="Times New Roman" pitchFamily="18" charset="0"/>
        </a:defRPr>
      </a:lvl9pPr>
    </p:titleStyle>
    <p:bodyStyle>
      <a:lvl1pPr marL="342900" indent="-342900" algn="l" rtl="0" eaLnBrk="1" fontAlgn="base" hangingPunct="1">
        <a:spcBef>
          <a:spcPct val="20000"/>
        </a:spcBef>
        <a:spcAft>
          <a:spcPct val="0"/>
        </a:spcAft>
        <a:buClr>
          <a:srgbClr val="000066"/>
        </a:buClr>
        <a:buFont typeface="Wingdings" pitchFamily="2" charset="2"/>
        <a:buChar char="ü"/>
        <a:defRPr sz="3200" b="1">
          <a:solidFill>
            <a:srgbClr val="000066"/>
          </a:solidFill>
          <a:latin typeface="+mn-lt"/>
          <a:ea typeface="+mn-ea"/>
          <a:cs typeface="+mn-cs"/>
        </a:defRPr>
      </a:lvl1pPr>
      <a:lvl2pPr marL="742950" indent="-285750" algn="l" rtl="0" eaLnBrk="1" fontAlgn="base" hangingPunct="1">
        <a:spcBef>
          <a:spcPct val="20000"/>
        </a:spcBef>
        <a:spcAft>
          <a:spcPct val="0"/>
        </a:spcAft>
        <a:buClr>
          <a:srgbClr val="000066"/>
        </a:buClr>
        <a:buFont typeface="Wingdings" pitchFamily="2" charset="2"/>
        <a:buChar char="ü"/>
        <a:defRPr sz="2800" b="1">
          <a:solidFill>
            <a:srgbClr val="000066"/>
          </a:solidFill>
          <a:latin typeface="+mn-lt"/>
        </a:defRPr>
      </a:lvl2pPr>
      <a:lvl3pPr marL="1143000" indent="-228600" algn="l" rtl="0" eaLnBrk="1" fontAlgn="base" hangingPunct="1">
        <a:spcBef>
          <a:spcPct val="20000"/>
        </a:spcBef>
        <a:spcAft>
          <a:spcPct val="0"/>
        </a:spcAft>
        <a:buClr>
          <a:srgbClr val="000066"/>
        </a:buClr>
        <a:buFont typeface="Wingdings" pitchFamily="2" charset="2"/>
        <a:buChar char="ü"/>
        <a:defRPr sz="2400" b="1">
          <a:solidFill>
            <a:srgbClr val="000066"/>
          </a:solidFill>
          <a:latin typeface="+mn-lt"/>
        </a:defRPr>
      </a:lvl3pPr>
      <a:lvl4pPr marL="16002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4pPr>
      <a:lvl5pPr marL="20574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5pPr>
      <a:lvl6pPr marL="25146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6pPr>
      <a:lvl7pPr marL="29718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7pPr>
      <a:lvl8pPr marL="34290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8pPr>
      <a:lvl9pPr marL="3886200" indent="-228600" algn="l" rtl="0" eaLnBrk="1" fontAlgn="base" hangingPunct="1">
        <a:spcBef>
          <a:spcPct val="20000"/>
        </a:spcBef>
        <a:spcAft>
          <a:spcPct val="0"/>
        </a:spcAft>
        <a:buClr>
          <a:srgbClr val="000066"/>
        </a:buClr>
        <a:buFont typeface="Wingdings" pitchFamily="2" charset="2"/>
        <a:buChar char="ü"/>
        <a:defRPr sz="20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user11251028/review/136142592/d971bb62b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3522" y="498980"/>
            <a:ext cx="6553200" cy="2585323"/>
          </a:xfrm>
          <a:prstGeom prst="rect">
            <a:avLst/>
          </a:prstGeom>
          <a:noFill/>
        </p:spPr>
        <p:txBody>
          <a:bodyPr wrap="square" rtlCol="0">
            <a:spAutoFit/>
          </a:bodyPr>
          <a:lstStyle/>
          <a:p>
            <a:r>
              <a:rPr lang="en-US" sz="5400" b="1" dirty="0" smtClean="0">
                <a:solidFill>
                  <a:srgbClr val="000066"/>
                </a:solidFill>
              </a:rPr>
              <a:t>SENIOR LIVING</a:t>
            </a:r>
          </a:p>
          <a:p>
            <a:r>
              <a:rPr lang="en-US" sz="5400" b="1" dirty="0" smtClean="0">
                <a:solidFill>
                  <a:srgbClr val="000066"/>
                </a:solidFill>
              </a:rPr>
              <a:t>Group Volunteer Recruitment</a:t>
            </a:r>
            <a:endParaRPr lang="en-US" sz="5400" b="1" dirty="0">
              <a:solidFill>
                <a:srgbClr val="000066"/>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5272939"/>
            <a:ext cx="2795444" cy="65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981200" y="3228975"/>
            <a:ext cx="6450878" cy="1569660"/>
          </a:xfrm>
          <a:prstGeom prst="rect">
            <a:avLst/>
          </a:prstGeom>
          <a:noFill/>
        </p:spPr>
        <p:txBody>
          <a:bodyPr wrap="square" rtlCol="0">
            <a:spAutoFit/>
          </a:bodyPr>
          <a:lstStyle/>
          <a:p>
            <a:pPr>
              <a:tabLst>
                <a:tab pos="508000" algn="l"/>
              </a:tabLst>
            </a:pPr>
            <a:r>
              <a:rPr lang="en-US" dirty="0" smtClean="0"/>
              <a:t>Kathleen Pursell</a:t>
            </a:r>
          </a:p>
          <a:p>
            <a:pPr>
              <a:tabLst>
                <a:tab pos="508000" algn="l"/>
              </a:tabLst>
            </a:pPr>
            <a:r>
              <a:rPr lang="en-US" dirty="0" smtClean="0"/>
              <a:t>Arkansas </a:t>
            </a:r>
            <a:r>
              <a:rPr lang="en-US" dirty="0"/>
              <a:t>SMP </a:t>
            </a:r>
            <a:endParaRPr lang="en-US" dirty="0" smtClean="0"/>
          </a:p>
          <a:p>
            <a:pPr>
              <a:tabLst>
                <a:tab pos="508000" algn="l"/>
              </a:tabLst>
            </a:pPr>
            <a:r>
              <a:rPr lang="en-US" dirty="0" smtClean="0"/>
              <a:t>Program </a:t>
            </a:r>
            <a:r>
              <a:rPr lang="en-US" dirty="0"/>
              <a:t>Director</a:t>
            </a:r>
          </a:p>
        </p:txBody>
      </p:sp>
      <p:sp>
        <p:nvSpPr>
          <p:cNvPr id="13" name="Footer Placeholder 1"/>
          <p:cNvSpPr>
            <a:spLocks noGrp="1"/>
          </p:cNvSpPr>
          <p:nvPr>
            <p:ph type="ftr" sz="quarter" idx="11"/>
          </p:nvPr>
        </p:nvSpPr>
        <p:spPr>
          <a:xfrm>
            <a:off x="2194560" y="6004560"/>
            <a:ext cx="6644640" cy="750888"/>
          </a:xfrm>
          <a:solidFill>
            <a:schemeClr val="bg1"/>
          </a:solidFill>
        </p:spPr>
        <p:txBody>
          <a:bodyPr/>
          <a:lstStyle/>
          <a:p>
            <a:pPr>
              <a:defRPr/>
            </a:pPr>
            <a:r>
              <a:rPr lang="en-US" sz="3200" dirty="0">
                <a:solidFill>
                  <a:schemeClr val="accent3">
                    <a:lumMod val="75000"/>
                  </a:schemeClr>
                </a:solidFill>
              </a:rPr>
              <a:t>Protect, Detect &amp; Report</a:t>
            </a:r>
          </a:p>
        </p:txBody>
      </p:sp>
    </p:spTree>
    <p:extLst>
      <p:ext uri="{BB962C8B-B14F-4D97-AF65-F5344CB8AC3E}">
        <p14:creationId xmlns:p14="http://schemas.microsoft.com/office/powerpoint/2010/main" val="5068767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885950" y="304800"/>
            <a:ext cx="7239000" cy="584775"/>
          </a:xfrm>
          <a:prstGeom prst="rect">
            <a:avLst/>
          </a:prstGeom>
          <a:noFill/>
        </p:spPr>
        <p:txBody>
          <a:bodyPr wrap="square" rtlCol="0">
            <a:spAutoFit/>
          </a:bodyPr>
          <a:lstStyle/>
          <a:p>
            <a:r>
              <a:rPr lang="en-US" dirty="0" smtClean="0">
                <a:solidFill>
                  <a:srgbClr val="000066"/>
                </a:solidFill>
              </a:rPr>
              <a:t>GROUP VOLUNTEER RECRUITMENT</a:t>
            </a:r>
            <a:endParaRPr lang="en-US" dirty="0">
              <a:solidFill>
                <a:srgbClr val="000066"/>
              </a:solidFill>
            </a:endParaRPr>
          </a:p>
        </p:txBody>
      </p:sp>
      <p:sp>
        <p:nvSpPr>
          <p:cNvPr id="4" name="TextBox 3"/>
          <p:cNvSpPr txBox="1"/>
          <p:nvPr/>
        </p:nvSpPr>
        <p:spPr>
          <a:xfrm>
            <a:off x="1914525" y="1219200"/>
            <a:ext cx="6934200" cy="4278094"/>
          </a:xfrm>
          <a:prstGeom prst="rect">
            <a:avLst/>
          </a:prstGeom>
          <a:noFill/>
        </p:spPr>
        <p:txBody>
          <a:bodyPr wrap="square" rtlCol="0">
            <a:spAutoFit/>
          </a:bodyPr>
          <a:lstStyle/>
          <a:p>
            <a:pPr algn="l"/>
            <a:r>
              <a:rPr lang="en-US" u="sng" dirty="0" smtClean="0"/>
              <a:t>Volunteer Effort</a:t>
            </a:r>
            <a:r>
              <a:rPr lang="en-US" dirty="0" smtClean="0"/>
              <a:t>:</a:t>
            </a:r>
          </a:p>
          <a:p>
            <a:pPr algn="l"/>
            <a:endParaRPr lang="en-US" dirty="0" smtClean="0"/>
          </a:p>
          <a:p>
            <a:pPr marL="457200" indent="-457200" algn="l">
              <a:buFont typeface="Wingdings" panose="05000000000000000000" pitchFamily="2" charset="2"/>
              <a:buChar char="ü"/>
            </a:pPr>
            <a:r>
              <a:rPr lang="en-US" dirty="0" smtClean="0"/>
              <a:t>Distribution of Informational Materials: </a:t>
            </a:r>
          </a:p>
          <a:p>
            <a:pPr marL="1257300" indent="228600" algn="l">
              <a:buFont typeface="Wingdings" panose="05000000000000000000" pitchFamily="2" charset="2"/>
              <a:buChar char="Ø"/>
            </a:pPr>
            <a:r>
              <a:rPr lang="en-US" dirty="0" smtClean="0"/>
              <a:t>Fraud / Scam Alerts</a:t>
            </a:r>
          </a:p>
          <a:p>
            <a:pPr marL="1257300" indent="228600" algn="l">
              <a:buFont typeface="Wingdings" panose="05000000000000000000" pitchFamily="2" charset="2"/>
              <a:buChar char="Ø"/>
            </a:pPr>
            <a:r>
              <a:rPr lang="en-US" dirty="0" smtClean="0"/>
              <a:t>Medicare Minutes</a:t>
            </a:r>
          </a:p>
          <a:p>
            <a:pPr marL="1257300" indent="228600" algn="l">
              <a:buFont typeface="Wingdings" panose="05000000000000000000" pitchFamily="2" charset="2"/>
              <a:buChar char="Ø"/>
            </a:pPr>
            <a:r>
              <a:rPr lang="en-US" dirty="0" smtClean="0"/>
              <a:t>SMP </a:t>
            </a:r>
            <a:r>
              <a:rPr lang="en-US" dirty="0" err="1" smtClean="0"/>
              <a:t>Qtrly</a:t>
            </a:r>
            <a:r>
              <a:rPr lang="en-US" dirty="0" smtClean="0"/>
              <a:t> Newsletter</a:t>
            </a:r>
          </a:p>
          <a:p>
            <a:pPr marL="457200" algn="l"/>
            <a:endParaRPr lang="en-US" sz="1600" dirty="0"/>
          </a:p>
          <a:p>
            <a:pPr marL="457200" indent="-457200" algn="l">
              <a:buFont typeface="Wingdings" panose="05000000000000000000" pitchFamily="2" charset="2"/>
              <a:buChar char="ü"/>
            </a:pPr>
            <a:r>
              <a:rPr lang="en-US" dirty="0" smtClean="0"/>
              <a:t>Reporting volunteer time!</a:t>
            </a:r>
            <a:endParaRPr lang="en-US" dirty="0"/>
          </a:p>
        </p:txBody>
      </p:sp>
    </p:spTree>
    <p:extLst>
      <p:ext uri="{BB962C8B-B14F-4D97-AF65-F5344CB8AC3E}">
        <p14:creationId xmlns:p14="http://schemas.microsoft.com/office/powerpoint/2010/main" val="23611134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20421" y="76200"/>
            <a:ext cx="2727779" cy="584775"/>
          </a:xfrm>
          <a:prstGeom prst="rect">
            <a:avLst/>
          </a:prstGeom>
          <a:noFill/>
        </p:spPr>
        <p:txBody>
          <a:bodyPr wrap="square" rtlCol="0">
            <a:spAutoFit/>
          </a:bodyPr>
          <a:lstStyle/>
          <a:p>
            <a:r>
              <a:rPr lang="en-US" dirty="0" smtClean="0">
                <a:solidFill>
                  <a:srgbClr val="000066"/>
                </a:solidFill>
              </a:rPr>
              <a:t>MATERIALS-</a:t>
            </a:r>
            <a:endParaRPr lang="en-US" dirty="0">
              <a:solidFill>
                <a:srgbClr val="000066"/>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081" y="763150"/>
            <a:ext cx="4624769" cy="597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68796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58570" y="6096000"/>
            <a:ext cx="6404429" cy="685800"/>
          </a:xfrm>
          <a:solidFill>
            <a:schemeClr val="bg1"/>
          </a:solidFill>
        </p:spPr>
        <p:txBody>
          <a:bodyPr/>
          <a:lstStyle/>
          <a:p>
            <a:pPr>
              <a:defRPr/>
            </a:pPr>
            <a:endParaRPr lang="en-US" sz="800" dirty="0" smtClean="0">
              <a:solidFill>
                <a:schemeClr val="accent3">
                  <a:lumMod val="75000"/>
                </a:schemeClr>
              </a:solidFill>
            </a:endParaRPr>
          </a:p>
          <a:p>
            <a:pPr>
              <a:defRPr/>
            </a:pPr>
            <a:r>
              <a:rPr lang="en-US" sz="3200" dirty="0" smtClean="0">
                <a:solidFill>
                  <a:schemeClr val="accent3">
                    <a:lumMod val="75000"/>
                  </a:schemeClr>
                </a:solidFill>
              </a:rPr>
              <a:t>Protect</a:t>
            </a:r>
            <a:r>
              <a:rPr lang="en-US" sz="3200" dirty="0">
                <a:solidFill>
                  <a:schemeClr val="accent3">
                    <a:lumMod val="75000"/>
                  </a:schemeClr>
                </a:solidFill>
              </a:rPr>
              <a:t>, Detect &amp; Report</a:t>
            </a:r>
          </a:p>
        </p:txBody>
      </p:sp>
      <p:sp>
        <p:nvSpPr>
          <p:cNvPr id="6" name="TextBox 5"/>
          <p:cNvSpPr txBox="1"/>
          <p:nvPr/>
        </p:nvSpPr>
        <p:spPr>
          <a:xfrm>
            <a:off x="1905000" y="72449"/>
            <a:ext cx="3962400" cy="584775"/>
          </a:xfrm>
          <a:prstGeom prst="rect">
            <a:avLst/>
          </a:prstGeom>
          <a:noFill/>
        </p:spPr>
        <p:txBody>
          <a:bodyPr wrap="square" rtlCol="0">
            <a:spAutoFit/>
          </a:bodyPr>
          <a:lstStyle/>
          <a:p>
            <a:r>
              <a:rPr lang="en-US" dirty="0" smtClean="0">
                <a:solidFill>
                  <a:srgbClr val="000066"/>
                </a:solidFill>
              </a:rPr>
              <a:t>MATERIALS-</a:t>
            </a:r>
            <a:endParaRPr lang="en-US" dirty="0">
              <a:solidFill>
                <a:srgbClr val="000066"/>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7225"/>
            <a:ext cx="4857603" cy="5561450"/>
          </a:xfrm>
          <a:prstGeom prst="rect">
            <a:avLst/>
          </a:prstGeom>
        </p:spPr>
      </p:pic>
    </p:spTree>
    <p:extLst>
      <p:ext uri="{BB962C8B-B14F-4D97-AF65-F5344CB8AC3E}">
        <p14:creationId xmlns:p14="http://schemas.microsoft.com/office/powerpoint/2010/main" val="35064383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61187"/>
            <a:ext cx="3276600" cy="584775"/>
          </a:xfrm>
          <a:prstGeom prst="rect">
            <a:avLst/>
          </a:prstGeom>
          <a:noFill/>
        </p:spPr>
        <p:txBody>
          <a:bodyPr wrap="square" rtlCol="0">
            <a:spAutoFit/>
          </a:bodyPr>
          <a:lstStyle/>
          <a:p>
            <a:r>
              <a:rPr lang="en-US" dirty="0" smtClean="0">
                <a:solidFill>
                  <a:srgbClr val="000066"/>
                </a:solidFill>
              </a:rPr>
              <a:t>MATERIALS-</a:t>
            </a:r>
            <a:endParaRPr lang="en-US" dirty="0">
              <a:solidFill>
                <a:srgbClr val="00006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626581"/>
            <a:ext cx="4410776" cy="5317019"/>
          </a:xfrm>
          <a:prstGeom prst="rect">
            <a:avLst/>
          </a:prstGeom>
        </p:spPr>
      </p:pic>
    </p:spTree>
    <p:extLst>
      <p:ext uri="{BB962C8B-B14F-4D97-AF65-F5344CB8AC3E}">
        <p14:creationId xmlns:p14="http://schemas.microsoft.com/office/powerpoint/2010/main" val="371166830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2457450" y="419099"/>
            <a:ext cx="6019800" cy="707886"/>
          </a:xfrm>
          <a:prstGeom prst="rect">
            <a:avLst/>
          </a:prstGeom>
          <a:noFill/>
        </p:spPr>
        <p:txBody>
          <a:bodyPr wrap="square" rtlCol="0">
            <a:spAutoFit/>
          </a:bodyPr>
          <a:lstStyle/>
          <a:p>
            <a:r>
              <a:rPr lang="en-US" sz="4000" b="1" dirty="0" smtClean="0">
                <a:solidFill>
                  <a:srgbClr val="000066"/>
                </a:solidFill>
              </a:rPr>
              <a:t>BENEFITS</a:t>
            </a:r>
            <a:endParaRPr lang="en-US" sz="4000" b="1" dirty="0">
              <a:solidFill>
                <a:srgbClr val="000066"/>
              </a:solidFill>
            </a:endParaRPr>
          </a:p>
        </p:txBody>
      </p:sp>
      <p:sp>
        <p:nvSpPr>
          <p:cNvPr id="4" name="TextBox 3"/>
          <p:cNvSpPr txBox="1"/>
          <p:nvPr/>
        </p:nvSpPr>
        <p:spPr>
          <a:xfrm>
            <a:off x="2262187" y="1066800"/>
            <a:ext cx="6334125" cy="5632311"/>
          </a:xfrm>
          <a:prstGeom prst="rect">
            <a:avLst/>
          </a:prstGeom>
          <a:noFill/>
        </p:spPr>
        <p:txBody>
          <a:bodyPr wrap="square" rtlCol="0">
            <a:spAutoFit/>
          </a:bodyPr>
          <a:lstStyle/>
          <a:p>
            <a:r>
              <a:rPr lang="en-US" sz="4000" b="1" i="1" u="sng" dirty="0">
                <a:solidFill>
                  <a:srgbClr val="000042"/>
                </a:solidFill>
              </a:rPr>
              <a:t>to the SMP:</a:t>
            </a:r>
          </a:p>
          <a:p>
            <a:pPr algn="l"/>
            <a:endParaRPr lang="en-US" dirty="0"/>
          </a:p>
          <a:p>
            <a:r>
              <a:rPr lang="en-US" dirty="0" smtClean="0"/>
              <a:t>June 2015 – June 2016</a:t>
            </a:r>
          </a:p>
          <a:p>
            <a:pPr algn="l"/>
            <a:endParaRPr lang="en-US" dirty="0" smtClean="0"/>
          </a:p>
          <a:p>
            <a:pPr algn="l"/>
            <a:r>
              <a:rPr lang="en-US" b="1" dirty="0" smtClean="0"/>
              <a:t>7</a:t>
            </a:r>
            <a:r>
              <a:rPr lang="en-US" dirty="0" smtClean="0"/>
              <a:t> </a:t>
            </a:r>
            <a:r>
              <a:rPr lang="en-US" dirty="0"/>
              <a:t>HOUSING FACILITIES</a:t>
            </a:r>
          </a:p>
          <a:p>
            <a:pPr algn="l"/>
            <a:endParaRPr lang="en-US" dirty="0"/>
          </a:p>
          <a:p>
            <a:pPr marL="285750" indent="-285750" algn="l">
              <a:buFont typeface="Arial" panose="020B0604020202020204" pitchFamily="34" charset="0"/>
              <a:buChar char="•"/>
            </a:pPr>
            <a:r>
              <a:rPr lang="en-US" dirty="0" smtClean="0"/>
              <a:t>VOLUNTEERS RECRUITED    </a:t>
            </a:r>
            <a:r>
              <a:rPr lang="en-US" b="1" dirty="0" smtClean="0"/>
              <a:t>41</a:t>
            </a:r>
          </a:p>
          <a:p>
            <a:pPr marL="285750" indent="-285750" algn="l">
              <a:buFont typeface="Arial" panose="020B0604020202020204" pitchFamily="34" charset="0"/>
              <a:buChar char="•"/>
            </a:pPr>
            <a:r>
              <a:rPr lang="en-US" dirty="0" smtClean="0"/>
              <a:t>HOURS REPORTED                </a:t>
            </a:r>
            <a:r>
              <a:rPr lang="en-US" b="1" dirty="0" smtClean="0"/>
              <a:t>350</a:t>
            </a:r>
          </a:p>
          <a:p>
            <a:pPr marL="285750" indent="-285750" algn="l">
              <a:buFont typeface="Arial" panose="020B0604020202020204" pitchFamily="34" charset="0"/>
              <a:buChar char="•"/>
            </a:pPr>
            <a:r>
              <a:rPr lang="en-US" dirty="0" smtClean="0"/>
              <a:t>PEOPLE REACHED</a:t>
            </a:r>
            <a:r>
              <a:rPr lang="en-US" b="1" dirty="0" smtClean="0"/>
              <a:t>	         670		</a:t>
            </a:r>
          </a:p>
          <a:p>
            <a:pPr algn="l"/>
            <a:endParaRPr lang="en-US" dirty="0"/>
          </a:p>
        </p:txBody>
      </p:sp>
    </p:spTree>
    <p:extLst>
      <p:ext uri="{BB962C8B-B14F-4D97-AF65-F5344CB8AC3E}">
        <p14:creationId xmlns:p14="http://schemas.microsoft.com/office/powerpoint/2010/main" val="36543795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1905000" y="1304705"/>
            <a:ext cx="7239000" cy="954107"/>
          </a:xfrm>
          <a:prstGeom prst="rect">
            <a:avLst/>
          </a:prstGeom>
          <a:noFill/>
        </p:spPr>
        <p:txBody>
          <a:bodyPr wrap="square" rtlCol="0">
            <a:spAutoFit/>
          </a:bodyPr>
          <a:lstStyle/>
          <a:p>
            <a:r>
              <a:rPr lang="en-US" sz="2800" dirty="0" smtClean="0"/>
              <a:t>RETIRED NURSES’ GROUP </a:t>
            </a:r>
          </a:p>
          <a:p>
            <a:r>
              <a:rPr lang="en-US" sz="2800" dirty="0" smtClean="0"/>
              <a:t>Woodland Heights Retirement Village</a:t>
            </a:r>
            <a:endParaRPr lang="en-US" sz="28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6" t="30937" b="11705"/>
          <a:stretch/>
        </p:blipFill>
        <p:spPr bwMode="auto">
          <a:xfrm>
            <a:off x="2295810" y="2667000"/>
            <a:ext cx="665128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52793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1943100" y="914400"/>
            <a:ext cx="7010400" cy="1077218"/>
          </a:xfrm>
          <a:prstGeom prst="rect">
            <a:avLst/>
          </a:prstGeom>
          <a:noFill/>
        </p:spPr>
        <p:txBody>
          <a:bodyPr wrap="square" rtlCol="0">
            <a:spAutoFit/>
          </a:bodyPr>
          <a:lstStyle/>
          <a:p>
            <a:r>
              <a:rPr lang="en-US" dirty="0" smtClean="0"/>
              <a:t>PARKSTONE PLACE</a:t>
            </a:r>
          </a:p>
          <a:p>
            <a:r>
              <a:rPr lang="en-US" dirty="0" smtClean="0"/>
              <a:t>Volunteer Group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640" y="1991618"/>
            <a:ext cx="3590831" cy="1742182"/>
          </a:xfrm>
          <a:prstGeom prst="rect">
            <a:avLst/>
          </a:prstGeom>
          <a:ln w="28575">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700" y="2362200"/>
            <a:ext cx="3352800" cy="2151487"/>
          </a:xfrm>
          <a:prstGeom prst="rect">
            <a:avLst/>
          </a:prstGeom>
          <a:ln w="28575">
            <a:solidFill>
              <a:schemeClr val="tx1"/>
            </a:solidFill>
          </a:ln>
        </p:spPr>
      </p:pic>
      <p:sp>
        <p:nvSpPr>
          <p:cNvPr id="3" name="TextBox 2"/>
          <p:cNvSpPr txBox="1"/>
          <p:nvPr/>
        </p:nvSpPr>
        <p:spPr>
          <a:xfrm>
            <a:off x="5600700" y="4580586"/>
            <a:ext cx="3352800" cy="400110"/>
          </a:xfrm>
          <a:prstGeom prst="rect">
            <a:avLst/>
          </a:prstGeom>
          <a:noFill/>
        </p:spPr>
        <p:txBody>
          <a:bodyPr wrap="square" rtlCol="0">
            <a:spAutoFit/>
          </a:bodyPr>
          <a:lstStyle/>
          <a:p>
            <a:r>
              <a:rPr lang="en-US" sz="2000" b="1" dirty="0" smtClean="0"/>
              <a:t>Ken, Patty, </a:t>
            </a:r>
            <a:r>
              <a:rPr lang="en-US" sz="2000" b="1" dirty="0" err="1" smtClean="0"/>
              <a:t>Nellene</a:t>
            </a:r>
            <a:r>
              <a:rPr lang="en-US" sz="2000" b="1" dirty="0" smtClean="0"/>
              <a:t>, Doreen</a:t>
            </a:r>
            <a:endParaRPr lang="en-US" sz="2000" b="1" dirty="0"/>
          </a:p>
        </p:txBody>
      </p:sp>
      <p:pic>
        <p:nvPicPr>
          <p:cNvPr id="1026" name="Picture 2" descr="C:\Users\klpursell.DHHS\AppData\Local\Microsoft\Windows\Temporary Internet Files\Content.Outlook\74H5A010\IMG_07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4" t="19167"/>
          <a:stretch/>
        </p:blipFill>
        <p:spPr bwMode="auto">
          <a:xfrm>
            <a:off x="1943100" y="3888765"/>
            <a:ext cx="3378069" cy="2091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168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654492" y="60960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1905000" y="843144"/>
            <a:ext cx="7010400" cy="1077218"/>
          </a:xfrm>
          <a:prstGeom prst="rect">
            <a:avLst/>
          </a:prstGeom>
          <a:noFill/>
        </p:spPr>
        <p:txBody>
          <a:bodyPr wrap="square" rtlCol="0">
            <a:spAutoFit/>
          </a:bodyPr>
          <a:lstStyle/>
          <a:p>
            <a:r>
              <a:rPr lang="en-US" dirty="0" smtClean="0"/>
              <a:t>COUNTRY CLUB VILLAGE</a:t>
            </a:r>
          </a:p>
          <a:p>
            <a:r>
              <a:rPr lang="en-US" dirty="0" smtClean="0"/>
              <a:t>Volunteer Group</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20362"/>
            <a:ext cx="335280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1543367"/>
            <a:ext cx="1380565" cy="2454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3463" t="22275" r="4675" b="36533"/>
          <a:stretch/>
        </p:blipFill>
        <p:spPr>
          <a:xfrm>
            <a:off x="2119032" y="3997705"/>
            <a:ext cx="4208734" cy="210182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3" name="TextBox 12"/>
          <p:cNvSpPr txBox="1"/>
          <p:nvPr/>
        </p:nvSpPr>
        <p:spPr>
          <a:xfrm>
            <a:off x="5762625" y="2840607"/>
            <a:ext cx="1485900" cy="584775"/>
          </a:xfrm>
          <a:prstGeom prst="rect">
            <a:avLst/>
          </a:prstGeom>
          <a:noFill/>
        </p:spPr>
        <p:txBody>
          <a:bodyPr wrap="square" rtlCol="0">
            <a:spAutoFit/>
          </a:bodyPr>
          <a:lstStyle/>
          <a:p>
            <a:r>
              <a:rPr lang="en-US" sz="1600" b="1" dirty="0" smtClean="0"/>
              <a:t>Dorothy Kennedy</a:t>
            </a:r>
            <a:endParaRPr lang="en-US" sz="1600" b="1" dirty="0"/>
          </a:p>
        </p:txBody>
      </p:sp>
      <p:sp>
        <p:nvSpPr>
          <p:cNvPr id="15" name="TextBox 14"/>
          <p:cNvSpPr txBox="1"/>
          <p:nvPr/>
        </p:nvSpPr>
        <p:spPr>
          <a:xfrm>
            <a:off x="6348132" y="4911298"/>
            <a:ext cx="2338668" cy="584775"/>
          </a:xfrm>
          <a:prstGeom prst="rect">
            <a:avLst/>
          </a:prstGeom>
          <a:noFill/>
        </p:spPr>
        <p:txBody>
          <a:bodyPr wrap="square" rtlCol="0">
            <a:spAutoFit/>
          </a:bodyPr>
          <a:lstStyle/>
          <a:p>
            <a:r>
              <a:rPr lang="en-US" sz="1600" b="1" dirty="0"/>
              <a:t>Betty, Frances, Grace, Martha, Wayne</a:t>
            </a:r>
          </a:p>
        </p:txBody>
      </p:sp>
    </p:spTree>
    <p:extLst>
      <p:ext uri="{BB962C8B-B14F-4D97-AF65-F5344CB8AC3E}">
        <p14:creationId xmlns:p14="http://schemas.microsoft.com/office/powerpoint/2010/main" val="64084990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3733800" y="6096000"/>
            <a:ext cx="5334000" cy="668923"/>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3657600" y="1219200"/>
            <a:ext cx="5257800" cy="1077218"/>
          </a:xfrm>
          <a:prstGeom prst="rect">
            <a:avLst/>
          </a:prstGeom>
          <a:noFill/>
        </p:spPr>
        <p:txBody>
          <a:bodyPr wrap="square" rtlCol="0">
            <a:spAutoFit/>
          </a:bodyPr>
          <a:lstStyle/>
          <a:p>
            <a:r>
              <a:rPr lang="en-US" dirty="0" smtClean="0"/>
              <a:t>PARKVIEW TOWERS</a:t>
            </a:r>
          </a:p>
          <a:p>
            <a:r>
              <a:rPr lang="en-US" dirty="0" smtClean="0"/>
              <a:t>Volunteer Group</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545" y="1371600"/>
            <a:ext cx="2861824" cy="2405643"/>
          </a:xfrm>
          <a:prstGeom prst="rect">
            <a:avLst/>
          </a:prstGeom>
          <a:ln w="28575">
            <a:solidFill>
              <a:schemeClr val="tx1"/>
            </a:solidFill>
          </a:ln>
        </p:spPr>
      </p:pic>
      <p:pic>
        <p:nvPicPr>
          <p:cNvPr id="8" name="Picture 2" descr="volunte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8" t="-9864" r="-1408" b="9864"/>
          <a:stretch/>
        </p:blipFill>
        <p:spPr bwMode="auto">
          <a:xfrm>
            <a:off x="4343400" y="2438400"/>
            <a:ext cx="4314825" cy="3234502"/>
          </a:xfrm>
          <a:prstGeom prst="rect">
            <a:avLst/>
          </a:prstGeom>
          <a:noFill/>
          <a:ln w="381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EDEDE"/>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950" y="3886200"/>
            <a:ext cx="1748720" cy="2331627"/>
          </a:xfrm>
          <a:prstGeom prst="rect">
            <a:avLst/>
          </a:prstGeom>
          <a:ln w="28575">
            <a:solidFill>
              <a:schemeClr val="tx1"/>
            </a:solidFill>
          </a:ln>
        </p:spPr>
      </p:pic>
      <p:sp>
        <p:nvSpPr>
          <p:cNvPr id="3" name="TextBox 2"/>
          <p:cNvSpPr txBox="1"/>
          <p:nvPr/>
        </p:nvSpPr>
        <p:spPr>
          <a:xfrm>
            <a:off x="4343400" y="5698123"/>
            <a:ext cx="4314825" cy="338554"/>
          </a:xfrm>
          <a:prstGeom prst="rect">
            <a:avLst/>
          </a:prstGeom>
          <a:noFill/>
        </p:spPr>
        <p:txBody>
          <a:bodyPr wrap="square" rtlCol="0">
            <a:spAutoFit/>
          </a:bodyPr>
          <a:lstStyle/>
          <a:p>
            <a:r>
              <a:rPr lang="en-US" sz="1600" b="1" dirty="0" err="1" smtClean="0"/>
              <a:t>Hersie</a:t>
            </a:r>
            <a:r>
              <a:rPr lang="en-US" sz="1600" b="1" dirty="0" smtClean="0"/>
              <a:t>, Mary Alice, Barb</a:t>
            </a:r>
            <a:endParaRPr lang="en-US" sz="1600" b="1" dirty="0"/>
          </a:p>
        </p:txBody>
      </p:sp>
      <p:sp>
        <p:nvSpPr>
          <p:cNvPr id="7" name="TextBox 6"/>
          <p:cNvSpPr txBox="1"/>
          <p:nvPr/>
        </p:nvSpPr>
        <p:spPr>
          <a:xfrm>
            <a:off x="1876425" y="6217827"/>
            <a:ext cx="1748720" cy="338554"/>
          </a:xfrm>
          <a:prstGeom prst="rect">
            <a:avLst/>
          </a:prstGeom>
          <a:noFill/>
        </p:spPr>
        <p:txBody>
          <a:bodyPr wrap="square" rtlCol="0">
            <a:spAutoFit/>
          </a:bodyPr>
          <a:lstStyle/>
          <a:p>
            <a:r>
              <a:rPr lang="en-US" sz="1600" b="1" dirty="0"/>
              <a:t>Administrator, Jo</a:t>
            </a:r>
          </a:p>
        </p:txBody>
      </p:sp>
    </p:spTree>
    <p:extLst>
      <p:ext uri="{BB962C8B-B14F-4D97-AF65-F5344CB8AC3E}">
        <p14:creationId xmlns:p14="http://schemas.microsoft.com/office/powerpoint/2010/main" val="418689352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2690503" y="1219200"/>
            <a:ext cx="5257800" cy="1077218"/>
          </a:xfrm>
          <a:prstGeom prst="rect">
            <a:avLst/>
          </a:prstGeom>
          <a:noFill/>
        </p:spPr>
        <p:txBody>
          <a:bodyPr wrap="square" rtlCol="0">
            <a:spAutoFit/>
          </a:bodyPr>
          <a:lstStyle/>
          <a:p>
            <a:r>
              <a:rPr lang="en-US" dirty="0" smtClean="0"/>
              <a:t>ST. ANTHONY</a:t>
            </a:r>
          </a:p>
          <a:p>
            <a:r>
              <a:rPr lang="en-US" dirty="0" smtClean="0"/>
              <a:t>Volunteer Group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438400"/>
            <a:ext cx="6676407" cy="2743200"/>
          </a:xfrm>
          <a:prstGeom prst="rect">
            <a:avLst/>
          </a:prstGeom>
          <a:ln w="28575">
            <a:solidFill>
              <a:schemeClr val="tx1"/>
            </a:solidFill>
          </a:ln>
        </p:spPr>
      </p:pic>
    </p:spTree>
    <p:extLst>
      <p:ext uri="{BB962C8B-B14F-4D97-AF65-F5344CB8AC3E}">
        <p14:creationId xmlns:p14="http://schemas.microsoft.com/office/powerpoint/2010/main" val="331600503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1938688" y="1295400"/>
            <a:ext cx="7022432" cy="3505201"/>
          </a:xfrm>
          <a:solidFill>
            <a:schemeClr val="bg1"/>
          </a:solidFill>
        </p:spPr>
        <p:txBody>
          <a:bodyPr/>
          <a:lstStyle/>
          <a:p>
            <a:pPr algn="ctr">
              <a:lnSpc>
                <a:spcPct val="80000"/>
              </a:lnSpc>
              <a:buClr>
                <a:schemeClr val="bg1"/>
              </a:buClr>
              <a:buFont typeface="Wingdings" pitchFamily="2" charset="2"/>
              <a:buNone/>
              <a:tabLst>
                <a:tab pos="1320800" algn="l"/>
              </a:tabLst>
              <a:defRPr/>
            </a:pPr>
            <a:endParaRPr lang="en-US" sz="1200" u="sng" dirty="0"/>
          </a:p>
          <a:p>
            <a:pPr algn="ctr">
              <a:lnSpc>
                <a:spcPct val="80000"/>
              </a:lnSpc>
              <a:buClr>
                <a:schemeClr val="bg1"/>
              </a:buClr>
              <a:buNone/>
              <a:tabLst>
                <a:tab pos="1320800" algn="l"/>
              </a:tabLst>
              <a:defRPr/>
            </a:pPr>
            <a:endParaRPr lang="en-US" sz="1400" dirty="0"/>
          </a:p>
          <a:p>
            <a:pPr>
              <a:lnSpc>
                <a:spcPct val="80000"/>
              </a:lnSpc>
              <a:buClr>
                <a:schemeClr val="bg1"/>
              </a:buClr>
              <a:buNone/>
              <a:tabLst>
                <a:tab pos="1320800" algn="l"/>
              </a:tabLst>
              <a:defRPr/>
            </a:pPr>
            <a:r>
              <a:rPr lang="en-US" u="sng" dirty="0" smtClean="0">
                <a:solidFill>
                  <a:srgbClr val="C00000"/>
                </a:solidFill>
              </a:rPr>
              <a:t>MISSION:</a:t>
            </a:r>
          </a:p>
          <a:p>
            <a:pPr>
              <a:lnSpc>
                <a:spcPct val="80000"/>
              </a:lnSpc>
              <a:buClr>
                <a:schemeClr val="bg1"/>
              </a:buClr>
              <a:buNone/>
              <a:tabLst>
                <a:tab pos="1320800" algn="l"/>
              </a:tabLst>
              <a:defRPr/>
            </a:pPr>
            <a:endParaRPr lang="en-US" u="sng" dirty="0">
              <a:solidFill>
                <a:srgbClr val="C00000"/>
              </a:solidFill>
            </a:endParaRPr>
          </a:p>
          <a:p>
            <a:pPr marL="685800">
              <a:lnSpc>
                <a:spcPct val="80000"/>
              </a:lnSpc>
              <a:buClr>
                <a:schemeClr val="bg1"/>
              </a:buClr>
              <a:buFont typeface="Wingdings" panose="05000000000000000000" pitchFamily="2" charset="2"/>
              <a:buChar char="Ø"/>
              <a:tabLst>
                <a:tab pos="1320800" algn="l"/>
                <a:tab pos="1654175" algn="l"/>
              </a:tabLst>
              <a:defRPr/>
            </a:pPr>
            <a:r>
              <a:rPr lang="en-US" sz="4000" dirty="0" smtClean="0"/>
              <a:t>RECRUIT </a:t>
            </a:r>
            <a:r>
              <a:rPr lang="en-US" sz="4000" dirty="0"/>
              <a:t>VOLUNTEERS </a:t>
            </a:r>
          </a:p>
          <a:p>
            <a:pPr indent="630238" algn="ctr">
              <a:lnSpc>
                <a:spcPct val="80000"/>
              </a:lnSpc>
              <a:buClr>
                <a:schemeClr val="bg1"/>
              </a:buClr>
              <a:buFont typeface="Wingdings" panose="05000000000000000000" pitchFamily="2" charset="2"/>
              <a:buChar char="§"/>
              <a:tabLst>
                <a:tab pos="1320800" algn="l"/>
                <a:tab pos="1654175" algn="l"/>
              </a:tabLst>
              <a:defRPr/>
            </a:pPr>
            <a:r>
              <a:rPr lang="en-US" sz="4000" b="0" dirty="0"/>
              <a:t>Peer – to – Peer </a:t>
            </a:r>
          </a:p>
          <a:p>
            <a:pPr indent="0">
              <a:lnSpc>
                <a:spcPct val="80000"/>
              </a:lnSpc>
              <a:buClr>
                <a:schemeClr val="bg1"/>
              </a:buClr>
              <a:buNone/>
              <a:tabLst>
                <a:tab pos="1320800" algn="l"/>
                <a:tab pos="1654175" algn="l"/>
              </a:tabLst>
              <a:defRPr/>
            </a:pPr>
            <a:endParaRPr lang="en-US" sz="1000" b="0" dirty="0" smtClean="0"/>
          </a:p>
          <a:p>
            <a:pPr marL="0" indent="0">
              <a:lnSpc>
                <a:spcPct val="80000"/>
              </a:lnSpc>
              <a:buClr>
                <a:schemeClr val="bg1"/>
              </a:buClr>
              <a:buFont typeface="Wingdings" panose="05000000000000000000" pitchFamily="2" charset="2"/>
              <a:buChar char="§"/>
              <a:tabLst>
                <a:tab pos="1320800" algn="l"/>
                <a:tab pos="1654175" algn="l"/>
              </a:tabLst>
              <a:defRPr/>
            </a:pPr>
            <a:endParaRPr lang="en-US" sz="2400" b="0" dirty="0"/>
          </a:p>
          <a:p>
            <a:pPr marL="0" indent="0">
              <a:lnSpc>
                <a:spcPct val="80000"/>
              </a:lnSpc>
              <a:buClr>
                <a:schemeClr val="bg1"/>
              </a:buClr>
              <a:buFont typeface="Wingdings" panose="05000000000000000000" pitchFamily="2" charset="2"/>
              <a:buChar char="§"/>
              <a:tabLst>
                <a:tab pos="1320800" algn="l"/>
                <a:tab pos="1654175" algn="l"/>
              </a:tabLst>
              <a:defRPr/>
            </a:pPr>
            <a:endParaRPr lang="en-US" sz="2400" b="0" dirty="0" smtClean="0"/>
          </a:p>
        </p:txBody>
      </p:sp>
      <p:sp>
        <p:nvSpPr>
          <p:cNvPr id="4" name="Rectangle 2"/>
          <p:cNvSpPr txBox="1">
            <a:spLocks noChangeArrowheads="1"/>
          </p:cNvSpPr>
          <p:nvPr/>
        </p:nvSpPr>
        <p:spPr bwMode="auto">
          <a:xfrm>
            <a:off x="1822450" y="-9525"/>
            <a:ext cx="7315200" cy="847725"/>
          </a:xfrm>
          <a:prstGeom prst="rect">
            <a:avLst/>
          </a:prstGeom>
          <a:noFill/>
          <a:ln w="9525">
            <a:noFill/>
            <a:miter lim="800000"/>
            <a:headEnd/>
            <a:tailEnd/>
          </a:ln>
        </p:spPr>
        <p:txBody>
          <a:bodyPr anchor="ctr"/>
          <a:lstStyle/>
          <a:p>
            <a:pPr marL="342900" lvl="0" indent="-342900" algn="ctr" eaLnBrk="0" hangingPunct="0">
              <a:lnSpc>
                <a:spcPct val="80000"/>
              </a:lnSpc>
              <a:spcBef>
                <a:spcPct val="20000"/>
              </a:spcBef>
              <a:buClr>
                <a:srgbClr val="FFFFFF"/>
              </a:buClr>
              <a:tabLst>
                <a:tab pos="1320800" algn="l"/>
              </a:tabLst>
              <a:defRPr/>
            </a:pPr>
            <a:r>
              <a:rPr lang="en-US" sz="4000" b="1" kern="0" dirty="0" smtClean="0">
                <a:solidFill>
                  <a:srgbClr val="000066"/>
                </a:solidFill>
                <a:latin typeface="+mn-lt"/>
              </a:rPr>
              <a:t>VOLUNTEERS</a:t>
            </a:r>
            <a:endParaRPr lang="en-US" sz="4000" b="1" kern="0" dirty="0">
              <a:solidFill>
                <a:srgbClr val="000066"/>
              </a:solidFill>
              <a:latin typeface="+mn-lt"/>
            </a:endParaRPr>
          </a:p>
        </p:txBody>
      </p:sp>
      <p:sp>
        <p:nvSpPr>
          <p:cNvPr id="6" name="Footer Placeholder 1"/>
          <p:cNvSpPr txBox="1">
            <a:spLocks/>
          </p:cNvSpPr>
          <p:nvPr/>
        </p:nvSpPr>
        <p:spPr bwMode="auto">
          <a:xfrm>
            <a:off x="2667000" y="6067425"/>
            <a:ext cx="63246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rgbClr val="000066"/>
                </a:solidFill>
                <a:latin typeface="Times New Roman" pitchFamily="18" charset="0"/>
                <a:ea typeface="+mn-ea"/>
                <a:cs typeface="+mn-cs"/>
              </a:defRPr>
            </a:lvl1pPr>
            <a:lvl2pPr marL="457200" algn="ctr" rtl="0" fontAlgn="base">
              <a:spcBef>
                <a:spcPct val="0"/>
              </a:spcBef>
              <a:spcAft>
                <a:spcPct val="0"/>
              </a:spcAft>
              <a:defRPr sz="3200" kern="1200">
                <a:solidFill>
                  <a:schemeClr val="tx1"/>
                </a:solidFill>
                <a:latin typeface="Times New Roman" pitchFamily="18" charset="0"/>
                <a:ea typeface="+mn-ea"/>
                <a:cs typeface="+mn-cs"/>
              </a:defRPr>
            </a:lvl2pPr>
            <a:lvl3pPr marL="914400" algn="ctr" rtl="0" fontAlgn="base">
              <a:spcBef>
                <a:spcPct val="0"/>
              </a:spcBef>
              <a:spcAft>
                <a:spcPct val="0"/>
              </a:spcAft>
              <a:defRPr sz="3200" kern="1200">
                <a:solidFill>
                  <a:schemeClr val="tx1"/>
                </a:solidFill>
                <a:latin typeface="Times New Roman" pitchFamily="18" charset="0"/>
                <a:ea typeface="+mn-ea"/>
                <a:cs typeface="+mn-cs"/>
              </a:defRPr>
            </a:lvl3pPr>
            <a:lvl4pPr marL="1371600" algn="ctr" rtl="0" fontAlgn="base">
              <a:spcBef>
                <a:spcPct val="0"/>
              </a:spcBef>
              <a:spcAft>
                <a:spcPct val="0"/>
              </a:spcAft>
              <a:defRPr sz="3200" kern="1200">
                <a:solidFill>
                  <a:schemeClr val="tx1"/>
                </a:solidFill>
                <a:latin typeface="Times New Roman" pitchFamily="18" charset="0"/>
                <a:ea typeface="+mn-ea"/>
                <a:cs typeface="+mn-cs"/>
              </a:defRPr>
            </a:lvl4pPr>
            <a:lvl5pPr marL="1828800" algn="ctr"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a:lstStyle>
          <a:p>
            <a:pPr>
              <a:defRPr/>
            </a:pPr>
            <a:r>
              <a:rPr lang="en-US" sz="3200" dirty="0" smtClean="0">
                <a:solidFill>
                  <a:schemeClr val="accent3">
                    <a:lumMod val="75000"/>
                  </a:schemeClr>
                </a:solidFill>
              </a:rPr>
              <a:t>Protect, Detect &amp; Report</a:t>
            </a:r>
            <a:endParaRPr lang="en-US" sz="3200" dirty="0">
              <a:solidFill>
                <a:schemeClr val="accent3">
                  <a:lumMod val="75000"/>
                </a:schemeClr>
              </a:solidFill>
            </a:endParaRPr>
          </a:p>
        </p:txBody>
      </p:sp>
    </p:spTree>
    <p:extLst>
      <p:ext uri="{BB962C8B-B14F-4D97-AF65-F5344CB8AC3E}">
        <p14:creationId xmlns:p14="http://schemas.microsoft.com/office/powerpoint/2010/main" val="186168836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sp>
        <p:nvSpPr>
          <p:cNvPr id="2" name="TextBox 1"/>
          <p:cNvSpPr txBox="1"/>
          <p:nvPr/>
        </p:nvSpPr>
        <p:spPr>
          <a:xfrm>
            <a:off x="2438400" y="1219200"/>
            <a:ext cx="6400800" cy="1077218"/>
          </a:xfrm>
          <a:prstGeom prst="rect">
            <a:avLst/>
          </a:prstGeom>
          <a:noFill/>
        </p:spPr>
        <p:txBody>
          <a:bodyPr wrap="square" rtlCol="0">
            <a:spAutoFit/>
          </a:bodyPr>
          <a:lstStyle/>
          <a:p>
            <a:r>
              <a:rPr lang="en-US" dirty="0" smtClean="0"/>
              <a:t>MOUNTAIN VIEW TOWERS</a:t>
            </a:r>
          </a:p>
          <a:p>
            <a:r>
              <a:rPr lang="en-US" dirty="0" smtClean="0"/>
              <a:t>Volunteer Group</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771" t="19861" r="9480" b="4861"/>
          <a:stretch/>
        </p:blipFill>
        <p:spPr>
          <a:xfrm>
            <a:off x="4177890" y="2543175"/>
            <a:ext cx="2693220" cy="2828925"/>
          </a:xfrm>
          <a:prstGeom prst="rect">
            <a:avLst/>
          </a:prstGeom>
          <a:ln w="28575">
            <a:solidFill>
              <a:schemeClr val="tx1"/>
            </a:solidFill>
          </a:ln>
        </p:spPr>
      </p:pic>
      <p:sp>
        <p:nvSpPr>
          <p:cNvPr id="7" name="TextBox 6"/>
          <p:cNvSpPr txBox="1"/>
          <p:nvPr/>
        </p:nvSpPr>
        <p:spPr>
          <a:xfrm>
            <a:off x="4381500" y="5438775"/>
            <a:ext cx="2209800" cy="369332"/>
          </a:xfrm>
          <a:prstGeom prst="rect">
            <a:avLst/>
          </a:prstGeom>
          <a:noFill/>
        </p:spPr>
        <p:txBody>
          <a:bodyPr wrap="square" rtlCol="0">
            <a:spAutoFit/>
          </a:bodyPr>
          <a:lstStyle/>
          <a:p>
            <a:r>
              <a:rPr lang="en-US" sz="1800" b="1" dirty="0" smtClean="0"/>
              <a:t>Administrator, Lillie</a:t>
            </a:r>
            <a:endParaRPr lang="en-US" sz="1800" b="1" dirty="0"/>
          </a:p>
        </p:txBody>
      </p:sp>
    </p:spTree>
    <p:extLst>
      <p:ext uri="{BB962C8B-B14F-4D97-AF65-F5344CB8AC3E}">
        <p14:creationId xmlns:p14="http://schemas.microsoft.com/office/powerpoint/2010/main" val="9102176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1077218"/>
          </a:xfrm>
          <a:prstGeom prst="rect">
            <a:avLst/>
          </a:prstGeom>
          <a:noFill/>
        </p:spPr>
        <p:txBody>
          <a:bodyPr wrap="square" rtlCol="0">
            <a:spAutoFit/>
          </a:bodyPr>
          <a:lstStyle/>
          <a:p>
            <a:r>
              <a:rPr lang="en-US" b="1" dirty="0">
                <a:solidFill>
                  <a:srgbClr val="000066"/>
                </a:solidFill>
              </a:rPr>
              <a:t>GROUP VOLUNTEER RECRUITMENT</a:t>
            </a:r>
          </a:p>
        </p:txBody>
      </p:sp>
      <p:sp>
        <p:nvSpPr>
          <p:cNvPr id="2" name="TextBox 1"/>
          <p:cNvSpPr txBox="1"/>
          <p:nvPr/>
        </p:nvSpPr>
        <p:spPr>
          <a:xfrm>
            <a:off x="1905000" y="1600200"/>
            <a:ext cx="7010400" cy="4278094"/>
          </a:xfrm>
          <a:prstGeom prst="rect">
            <a:avLst/>
          </a:prstGeom>
          <a:noFill/>
        </p:spPr>
        <p:txBody>
          <a:bodyPr wrap="square" rtlCol="0">
            <a:spAutoFit/>
          </a:bodyPr>
          <a:lstStyle/>
          <a:p>
            <a:r>
              <a:rPr lang="en-US" i="1" dirty="0" smtClean="0"/>
              <a:t>OTHER COMMUNITIES</a:t>
            </a:r>
          </a:p>
          <a:p>
            <a:r>
              <a:rPr lang="en-US" i="1" dirty="0" smtClean="0"/>
              <a:t> IN THE WORKS:</a:t>
            </a:r>
          </a:p>
          <a:p>
            <a:endParaRPr lang="en-US" sz="1600" dirty="0"/>
          </a:p>
          <a:p>
            <a:r>
              <a:rPr lang="en-US" dirty="0"/>
              <a:t>Wesley on the </a:t>
            </a:r>
            <a:r>
              <a:rPr lang="en-US" dirty="0" smtClean="0"/>
              <a:t>Ridge </a:t>
            </a:r>
            <a:r>
              <a:rPr lang="en-US" b="1" i="1" dirty="0" smtClean="0"/>
              <a:t>(1 Vol – 35 </a:t>
            </a:r>
            <a:r>
              <a:rPr lang="en-US" b="1" i="1" dirty="0" err="1" smtClean="0"/>
              <a:t>apts</a:t>
            </a:r>
            <a:r>
              <a:rPr lang="en-US" b="1" i="1" dirty="0" smtClean="0"/>
              <a:t>)</a:t>
            </a:r>
            <a:endParaRPr lang="en-US" b="1" i="1" dirty="0"/>
          </a:p>
          <a:p>
            <a:r>
              <a:rPr lang="en-US" dirty="0" smtClean="0"/>
              <a:t>West Shores </a:t>
            </a:r>
          </a:p>
          <a:p>
            <a:r>
              <a:rPr lang="en-US" dirty="0" err="1" smtClean="0"/>
              <a:t>Brookstone</a:t>
            </a:r>
            <a:endParaRPr lang="en-US" dirty="0" smtClean="0"/>
          </a:p>
          <a:p>
            <a:r>
              <a:rPr lang="en-US" dirty="0" smtClean="0"/>
              <a:t>Butterfield Trail</a:t>
            </a:r>
          </a:p>
          <a:p>
            <a:r>
              <a:rPr lang="en-US" dirty="0" smtClean="0"/>
              <a:t>Christopher Homes</a:t>
            </a:r>
            <a:endParaRPr lang="en-US" dirty="0"/>
          </a:p>
          <a:p>
            <a:endParaRPr lang="en-US" dirty="0"/>
          </a:p>
        </p:txBody>
      </p:sp>
    </p:spTree>
    <p:extLst>
      <p:ext uri="{BB962C8B-B14F-4D97-AF65-F5344CB8AC3E}">
        <p14:creationId xmlns:p14="http://schemas.microsoft.com/office/powerpoint/2010/main" val="354265251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endParaRPr lang="en-US" dirty="0"/>
          </a:p>
        </p:txBody>
      </p:sp>
      <p:pic>
        <p:nvPicPr>
          <p:cNvPr id="6" name="ARSMP-JUNE-01CC pp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3400" y="1600200"/>
            <a:ext cx="8398933" cy="4724400"/>
          </a:xfrm>
          <a:prstGeom prst="rect">
            <a:avLst/>
          </a:prstGeom>
        </p:spPr>
      </p:pic>
    </p:spTree>
    <p:extLst>
      <p:ext uri="{BB962C8B-B14F-4D97-AF65-F5344CB8AC3E}">
        <p14:creationId xmlns:p14="http://schemas.microsoft.com/office/powerpoint/2010/main" val="2751610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Questions?</a:t>
            </a:r>
          </a:p>
        </p:txBody>
      </p:sp>
      <p:sp>
        <p:nvSpPr>
          <p:cNvPr id="2" name="Content Placeholder 1"/>
          <p:cNvSpPr>
            <a:spLocks noGrp="1"/>
          </p:cNvSpPr>
          <p:nvPr>
            <p:ph idx="1"/>
          </p:nvPr>
        </p:nvSpPr>
        <p:spPr>
          <a:xfrm>
            <a:off x="3657600" y="2133600"/>
            <a:ext cx="3124200" cy="762000"/>
          </a:xfrm>
        </p:spPr>
        <p:txBody>
          <a:bodyPr/>
          <a:lstStyle/>
          <a:p>
            <a:pPr marL="0" indent="0">
              <a:buNone/>
            </a:pPr>
            <a:r>
              <a:rPr lang="en-US" sz="4400" dirty="0">
                <a:latin typeface="+mj-lt"/>
                <a:ea typeface="+mj-ea"/>
                <a:cs typeface="+mj-cs"/>
              </a:rPr>
              <a:t>Thank you!</a:t>
            </a:r>
          </a:p>
        </p:txBody>
      </p:sp>
      <p:sp>
        <p:nvSpPr>
          <p:cNvPr id="6"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smtClean="0">
                <a:solidFill>
                  <a:schemeClr val="accent3">
                    <a:lumMod val="75000"/>
                  </a:schemeClr>
                </a:solidFill>
              </a:rPr>
              <a:t>Protect, Detect &amp; Report</a:t>
            </a:r>
            <a:endParaRPr lang="en-US" sz="3200" dirty="0">
              <a:solidFill>
                <a:schemeClr val="accent3">
                  <a:lumMod val="75000"/>
                </a:schemeClr>
              </a:solidFill>
            </a:endParaRPr>
          </a:p>
        </p:txBody>
      </p:sp>
    </p:spTree>
    <p:extLst>
      <p:ext uri="{BB962C8B-B14F-4D97-AF65-F5344CB8AC3E}">
        <p14:creationId xmlns:p14="http://schemas.microsoft.com/office/powerpoint/2010/main" val="850608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699075"/>
            <a:ext cx="7239000" cy="584775"/>
          </a:xfrm>
          <a:prstGeom prst="rect">
            <a:avLst/>
          </a:prstGeom>
          <a:noFill/>
        </p:spPr>
        <p:txBody>
          <a:bodyPr wrap="square" rtlCol="0">
            <a:spAutoFit/>
          </a:bodyPr>
          <a:lstStyle/>
          <a:p>
            <a:r>
              <a:rPr lang="en-US" dirty="0" smtClean="0">
                <a:solidFill>
                  <a:srgbClr val="000066"/>
                </a:solidFill>
              </a:rPr>
              <a:t>GROUP VOLUNTEER RECRUITMENT</a:t>
            </a:r>
            <a:endParaRPr lang="en-US" dirty="0">
              <a:solidFill>
                <a:srgbClr val="000066"/>
              </a:solidFill>
            </a:endParaRPr>
          </a:p>
        </p:txBody>
      </p:sp>
      <p:sp>
        <p:nvSpPr>
          <p:cNvPr id="4" name="TextBox 3"/>
          <p:cNvSpPr txBox="1"/>
          <p:nvPr/>
        </p:nvSpPr>
        <p:spPr>
          <a:xfrm>
            <a:off x="2209800" y="2438400"/>
            <a:ext cx="6400800" cy="1323439"/>
          </a:xfrm>
          <a:prstGeom prst="rect">
            <a:avLst/>
          </a:prstGeom>
          <a:noFill/>
        </p:spPr>
        <p:txBody>
          <a:bodyPr wrap="square" rtlCol="0">
            <a:spAutoFit/>
          </a:bodyPr>
          <a:lstStyle/>
          <a:p>
            <a:pPr algn="l"/>
            <a:r>
              <a:rPr lang="en-US" sz="4000" i="1" dirty="0" smtClean="0"/>
              <a:t>Targe</a:t>
            </a:r>
            <a:r>
              <a:rPr lang="en-US" sz="4000" dirty="0" smtClean="0"/>
              <a:t>t:</a:t>
            </a:r>
          </a:p>
          <a:p>
            <a:r>
              <a:rPr lang="en-US" sz="4000" dirty="0" smtClean="0"/>
              <a:t>  Senior Housing Facilities</a:t>
            </a:r>
            <a:endParaRPr lang="en-US" sz="4000" dirty="0"/>
          </a:p>
        </p:txBody>
      </p:sp>
      <p:sp>
        <p:nvSpPr>
          <p:cNvPr id="7" name="Footer Placeholder 1"/>
          <p:cNvSpPr txBox="1">
            <a:spLocks/>
          </p:cNvSpPr>
          <p:nvPr/>
        </p:nvSpPr>
        <p:spPr bwMode="auto">
          <a:xfrm>
            <a:off x="2514600" y="5943600"/>
            <a:ext cx="63246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rgbClr val="000066"/>
                </a:solidFill>
                <a:latin typeface="Times New Roman" pitchFamily="18" charset="0"/>
                <a:ea typeface="+mn-ea"/>
                <a:cs typeface="+mn-cs"/>
              </a:defRPr>
            </a:lvl1pPr>
            <a:lvl2pPr marL="457200" algn="ctr" rtl="0" fontAlgn="base">
              <a:spcBef>
                <a:spcPct val="0"/>
              </a:spcBef>
              <a:spcAft>
                <a:spcPct val="0"/>
              </a:spcAft>
              <a:defRPr sz="3200" kern="1200">
                <a:solidFill>
                  <a:schemeClr val="tx1"/>
                </a:solidFill>
                <a:latin typeface="Times New Roman" pitchFamily="18" charset="0"/>
                <a:ea typeface="+mn-ea"/>
                <a:cs typeface="+mn-cs"/>
              </a:defRPr>
            </a:lvl2pPr>
            <a:lvl3pPr marL="914400" algn="ctr" rtl="0" fontAlgn="base">
              <a:spcBef>
                <a:spcPct val="0"/>
              </a:spcBef>
              <a:spcAft>
                <a:spcPct val="0"/>
              </a:spcAft>
              <a:defRPr sz="3200" kern="1200">
                <a:solidFill>
                  <a:schemeClr val="tx1"/>
                </a:solidFill>
                <a:latin typeface="Times New Roman" pitchFamily="18" charset="0"/>
                <a:ea typeface="+mn-ea"/>
                <a:cs typeface="+mn-cs"/>
              </a:defRPr>
            </a:lvl3pPr>
            <a:lvl4pPr marL="1371600" algn="ctr" rtl="0" fontAlgn="base">
              <a:spcBef>
                <a:spcPct val="0"/>
              </a:spcBef>
              <a:spcAft>
                <a:spcPct val="0"/>
              </a:spcAft>
              <a:defRPr sz="3200" kern="1200">
                <a:solidFill>
                  <a:schemeClr val="tx1"/>
                </a:solidFill>
                <a:latin typeface="Times New Roman" pitchFamily="18" charset="0"/>
                <a:ea typeface="+mn-ea"/>
                <a:cs typeface="+mn-cs"/>
              </a:defRPr>
            </a:lvl4pPr>
            <a:lvl5pPr marL="1828800" algn="ctr"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a:lstStyle>
          <a:p>
            <a:pPr>
              <a:defRPr/>
            </a:pPr>
            <a:r>
              <a:rPr lang="en-US" sz="3200" dirty="0" smtClean="0">
                <a:solidFill>
                  <a:schemeClr val="accent3">
                    <a:lumMod val="75000"/>
                  </a:schemeClr>
                </a:solidFill>
              </a:rPr>
              <a:t>Protect, Detect &amp; Report</a:t>
            </a:r>
            <a:endParaRPr lang="en-US" sz="3200" dirty="0">
              <a:solidFill>
                <a:schemeClr val="accent3">
                  <a:lumMod val="75000"/>
                </a:schemeClr>
              </a:solidFill>
            </a:endParaRPr>
          </a:p>
        </p:txBody>
      </p:sp>
    </p:spTree>
    <p:extLst>
      <p:ext uri="{BB962C8B-B14F-4D97-AF65-F5344CB8AC3E}">
        <p14:creationId xmlns:p14="http://schemas.microsoft.com/office/powerpoint/2010/main" val="12261386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248844"/>
            <a:ext cx="7162800" cy="584775"/>
          </a:xfrm>
          <a:prstGeom prst="rect">
            <a:avLst/>
          </a:prstGeom>
          <a:noFill/>
        </p:spPr>
        <p:txBody>
          <a:bodyPr wrap="square" rtlCol="0">
            <a:spAutoFit/>
          </a:bodyPr>
          <a:lstStyle/>
          <a:p>
            <a:r>
              <a:rPr lang="en-US" dirty="0">
                <a:solidFill>
                  <a:srgbClr val="000066"/>
                </a:solidFill>
              </a:rPr>
              <a:t>GROUP VOLUNTEER RECRUITMENT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79" y="2514599"/>
            <a:ext cx="7068621" cy="3276601"/>
          </a:xfrm>
          <a:prstGeom prst="rect">
            <a:avLst/>
          </a:prstGeom>
        </p:spPr>
      </p:pic>
      <p:sp>
        <p:nvSpPr>
          <p:cNvPr id="2" name="TextBox 1"/>
          <p:cNvSpPr txBox="1"/>
          <p:nvPr/>
        </p:nvSpPr>
        <p:spPr>
          <a:xfrm>
            <a:off x="1905000" y="1304705"/>
            <a:ext cx="7239000" cy="954107"/>
          </a:xfrm>
          <a:prstGeom prst="rect">
            <a:avLst/>
          </a:prstGeom>
          <a:noFill/>
        </p:spPr>
        <p:txBody>
          <a:bodyPr wrap="square" rtlCol="0">
            <a:spAutoFit/>
          </a:bodyPr>
          <a:lstStyle/>
          <a:p>
            <a:r>
              <a:rPr lang="en-US" sz="2800" dirty="0" smtClean="0"/>
              <a:t>RETIRED NURSES’ GROUP </a:t>
            </a:r>
          </a:p>
          <a:p>
            <a:r>
              <a:rPr lang="en-US" sz="2800" dirty="0" smtClean="0"/>
              <a:t>Woodland Heights Retirement Village</a:t>
            </a:r>
            <a:endParaRPr lang="en-US" sz="2800" dirty="0"/>
          </a:p>
        </p:txBody>
      </p:sp>
    </p:spTree>
    <p:extLst>
      <p:ext uri="{BB962C8B-B14F-4D97-AF65-F5344CB8AC3E}">
        <p14:creationId xmlns:p14="http://schemas.microsoft.com/office/powerpoint/2010/main" val="15322471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457200"/>
            <a:ext cx="7162800" cy="1077218"/>
          </a:xfrm>
          <a:prstGeom prst="rect">
            <a:avLst/>
          </a:prstGeom>
          <a:noFill/>
        </p:spPr>
        <p:txBody>
          <a:bodyPr wrap="square" rtlCol="0">
            <a:spAutoFit/>
          </a:bodyPr>
          <a:lstStyle/>
          <a:p>
            <a:r>
              <a:rPr lang="en-US" b="1" dirty="0">
                <a:solidFill>
                  <a:srgbClr val="000066"/>
                </a:solidFill>
              </a:rPr>
              <a:t>GROUP VOLUNTEER RECRUITMENT</a:t>
            </a:r>
          </a:p>
        </p:txBody>
      </p:sp>
      <p:sp>
        <p:nvSpPr>
          <p:cNvPr id="4" name="TextBox 3"/>
          <p:cNvSpPr txBox="1"/>
          <p:nvPr/>
        </p:nvSpPr>
        <p:spPr>
          <a:xfrm>
            <a:off x="2702593" y="2971800"/>
            <a:ext cx="5562600" cy="1077218"/>
          </a:xfrm>
          <a:prstGeom prst="rect">
            <a:avLst/>
          </a:prstGeom>
          <a:noFill/>
        </p:spPr>
        <p:txBody>
          <a:bodyPr wrap="square" rtlCol="0">
            <a:spAutoFit/>
          </a:bodyPr>
          <a:lstStyle/>
          <a:p>
            <a:r>
              <a:rPr lang="en-US" dirty="0" smtClean="0">
                <a:hlinkClick r:id="rId3"/>
              </a:rPr>
              <a:t>VIDEO -  Group Volunteer Recruitment</a:t>
            </a:r>
            <a:endParaRPr lang="en-US" dirty="0"/>
          </a:p>
        </p:txBody>
      </p:sp>
      <p:sp>
        <p:nvSpPr>
          <p:cNvPr id="7" name="Rectangle 2"/>
          <p:cNvSpPr txBox="1">
            <a:spLocks noChangeArrowheads="1"/>
          </p:cNvSpPr>
          <p:nvPr/>
        </p:nvSpPr>
        <p:spPr bwMode="auto">
          <a:xfrm>
            <a:off x="1826293" y="1676400"/>
            <a:ext cx="7315200" cy="685800"/>
          </a:xfrm>
          <a:prstGeom prst="rect">
            <a:avLst/>
          </a:prstGeom>
          <a:noFill/>
          <a:ln w="9525">
            <a:noFill/>
            <a:miter lim="800000"/>
            <a:headEnd/>
            <a:tailEnd/>
          </a:ln>
        </p:spPr>
        <p:txBody>
          <a:bodyPr anchor="ctr"/>
          <a:lstStyle/>
          <a:p>
            <a:pPr>
              <a:lnSpc>
                <a:spcPct val="80000"/>
              </a:lnSpc>
              <a:buClr>
                <a:schemeClr val="bg1"/>
              </a:buClr>
              <a:tabLst>
                <a:tab pos="1320800" algn="l"/>
              </a:tabLst>
              <a:defRPr/>
            </a:pPr>
            <a:r>
              <a:rPr lang="en-US" sz="4000" b="1" dirty="0" smtClean="0">
                <a:solidFill>
                  <a:srgbClr val="000066"/>
                </a:solidFill>
              </a:rPr>
              <a:t>Progress Made</a:t>
            </a:r>
            <a:endParaRPr lang="en-US" sz="4000" b="1" dirty="0">
              <a:solidFill>
                <a:srgbClr val="000066"/>
              </a:solidFill>
            </a:endParaRPr>
          </a:p>
        </p:txBody>
      </p:sp>
    </p:spTree>
    <p:extLst>
      <p:ext uri="{BB962C8B-B14F-4D97-AF65-F5344CB8AC3E}">
        <p14:creationId xmlns:p14="http://schemas.microsoft.com/office/powerpoint/2010/main" val="269340772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685800"/>
            <a:ext cx="7239000" cy="707886"/>
          </a:xfrm>
          <a:prstGeom prst="rect">
            <a:avLst/>
          </a:prstGeom>
          <a:noFill/>
        </p:spPr>
        <p:txBody>
          <a:bodyPr wrap="square" rtlCol="0">
            <a:spAutoFit/>
          </a:bodyPr>
          <a:lstStyle/>
          <a:p>
            <a:r>
              <a:rPr lang="en-US" sz="4000" b="1" dirty="0">
                <a:solidFill>
                  <a:srgbClr val="000066"/>
                </a:solidFill>
              </a:rPr>
              <a:t>BENEFITS</a:t>
            </a:r>
            <a:r>
              <a:rPr lang="en-US" b="1" dirty="0" smtClean="0">
                <a:solidFill>
                  <a:srgbClr val="000066"/>
                </a:solidFill>
              </a:rPr>
              <a:t>:</a:t>
            </a:r>
            <a:endParaRPr lang="en-US" b="1" dirty="0">
              <a:solidFill>
                <a:srgbClr val="000066"/>
              </a:solidFill>
            </a:endParaRPr>
          </a:p>
        </p:txBody>
      </p:sp>
      <p:sp>
        <p:nvSpPr>
          <p:cNvPr id="4" name="TextBox 3"/>
          <p:cNvSpPr txBox="1"/>
          <p:nvPr/>
        </p:nvSpPr>
        <p:spPr>
          <a:xfrm>
            <a:off x="2743200" y="2057400"/>
            <a:ext cx="5029200" cy="1754326"/>
          </a:xfrm>
          <a:prstGeom prst="rect">
            <a:avLst/>
          </a:prstGeom>
          <a:noFill/>
        </p:spPr>
        <p:txBody>
          <a:bodyPr wrap="square" rtlCol="0">
            <a:spAutoFit/>
          </a:bodyPr>
          <a:lstStyle/>
          <a:p>
            <a:pPr algn="l"/>
            <a:r>
              <a:rPr lang="en-US" sz="3600" dirty="0" smtClean="0">
                <a:solidFill>
                  <a:srgbClr val="000042"/>
                </a:solidFill>
              </a:rPr>
              <a:t>THIS HAS PROVEN TO BE A WIN-WIN FOR ALL INVOLVED:</a:t>
            </a:r>
            <a:endParaRPr lang="en-US" sz="3600" dirty="0"/>
          </a:p>
        </p:txBody>
      </p:sp>
    </p:spTree>
    <p:extLst>
      <p:ext uri="{BB962C8B-B14F-4D97-AF65-F5344CB8AC3E}">
        <p14:creationId xmlns:p14="http://schemas.microsoft.com/office/powerpoint/2010/main" val="27371022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905000" y="685800"/>
            <a:ext cx="7239000" cy="1938992"/>
          </a:xfrm>
          <a:prstGeom prst="rect">
            <a:avLst/>
          </a:prstGeom>
          <a:noFill/>
        </p:spPr>
        <p:txBody>
          <a:bodyPr wrap="square" rtlCol="0">
            <a:spAutoFit/>
          </a:bodyPr>
          <a:lstStyle/>
          <a:p>
            <a:r>
              <a:rPr lang="en-US" sz="4000" b="1" dirty="0" smtClean="0">
                <a:solidFill>
                  <a:srgbClr val="000066"/>
                </a:solidFill>
              </a:rPr>
              <a:t>BENEFITS to the</a:t>
            </a:r>
          </a:p>
          <a:p>
            <a:r>
              <a:rPr lang="en-US" sz="4000" b="1" i="1" u="sng" dirty="0" smtClean="0">
                <a:solidFill>
                  <a:srgbClr val="000042"/>
                </a:solidFill>
              </a:rPr>
              <a:t>Administration</a:t>
            </a:r>
            <a:r>
              <a:rPr lang="en-US" sz="4000" b="1" i="1" u="sng" dirty="0">
                <a:solidFill>
                  <a:srgbClr val="000042"/>
                </a:solidFill>
              </a:rPr>
              <a:t>:</a:t>
            </a:r>
          </a:p>
          <a:p>
            <a:r>
              <a:rPr lang="en-US" sz="4000" b="1" dirty="0" smtClean="0">
                <a:solidFill>
                  <a:srgbClr val="000066"/>
                </a:solidFill>
              </a:rPr>
              <a:t> </a:t>
            </a:r>
            <a:endParaRPr lang="en-US" b="1" dirty="0">
              <a:solidFill>
                <a:srgbClr val="000066"/>
              </a:solidFill>
            </a:endParaRPr>
          </a:p>
        </p:txBody>
      </p:sp>
      <p:sp>
        <p:nvSpPr>
          <p:cNvPr id="4" name="TextBox 3"/>
          <p:cNvSpPr txBox="1"/>
          <p:nvPr/>
        </p:nvSpPr>
        <p:spPr>
          <a:xfrm>
            <a:off x="3009900" y="2362200"/>
            <a:ext cx="5029200" cy="2523768"/>
          </a:xfrm>
          <a:prstGeom prst="rect">
            <a:avLst/>
          </a:prstGeom>
          <a:noFill/>
        </p:spPr>
        <p:txBody>
          <a:bodyPr wrap="square" rtlCol="0">
            <a:spAutoFit/>
          </a:bodyPr>
          <a:lstStyle/>
          <a:p>
            <a:pPr lvl="0" algn="l"/>
            <a:r>
              <a:rPr lang="en-US" sz="3600" dirty="0" smtClean="0"/>
              <a:t>Keeps their residents-</a:t>
            </a:r>
          </a:p>
          <a:p>
            <a:pPr lvl="0" algn="l"/>
            <a:endParaRPr lang="en-US" sz="1400" dirty="0" smtClean="0"/>
          </a:p>
          <a:p>
            <a:pPr marL="457200" lvl="0" indent="-457200" algn="l">
              <a:buFont typeface="Arial" panose="020B0604020202020204" pitchFamily="34" charset="0"/>
              <a:buChar char="•"/>
            </a:pPr>
            <a:r>
              <a:rPr lang="en-US" sz="3600" dirty="0" smtClean="0"/>
              <a:t>Informed;</a:t>
            </a:r>
          </a:p>
          <a:p>
            <a:pPr marL="457200" lvl="0" indent="-457200" algn="l">
              <a:buFont typeface="Arial" panose="020B0604020202020204" pitchFamily="34" charset="0"/>
              <a:buChar char="•"/>
            </a:pPr>
            <a:r>
              <a:rPr lang="en-US" sz="3600" dirty="0" smtClean="0"/>
              <a:t>Educated; </a:t>
            </a:r>
            <a:r>
              <a:rPr lang="en-US" sz="3600" i="1" dirty="0" smtClean="0"/>
              <a:t>and</a:t>
            </a:r>
          </a:p>
          <a:p>
            <a:pPr marL="457200" lvl="0" indent="-457200" algn="l">
              <a:buFont typeface="Arial" panose="020B0604020202020204" pitchFamily="34" charset="0"/>
              <a:buChar char="•"/>
            </a:pPr>
            <a:r>
              <a:rPr lang="en-US" sz="3600" dirty="0" smtClean="0"/>
              <a:t>Protected</a:t>
            </a:r>
            <a:endParaRPr lang="en-US" sz="3600" u="sng" dirty="0"/>
          </a:p>
        </p:txBody>
      </p:sp>
    </p:spTree>
    <p:extLst>
      <p:ext uri="{BB962C8B-B14F-4D97-AF65-F5344CB8AC3E}">
        <p14:creationId xmlns:p14="http://schemas.microsoft.com/office/powerpoint/2010/main" val="115549311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438400" y="6019800"/>
            <a:ext cx="6324600" cy="8001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1857375" y="0"/>
            <a:ext cx="7239000" cy="707886"/>
          </a:xfrm>
          <a:prstGeom prst="rect">
            <a:avLst/>
          </a:prstGeom>
          <a:noFill/>
        </p:spPr>
        <p:txBody>
          <a:bodyPr wrap="square" rtlCol="0">
            <a:spAutoFit/>
          </a:bodyPr>
          <a:lstStyle/>
          <a:p>
            <a:r>
              <a:rPr lang="en-US" sz="4000" b="1" dirty="0" smtClean="0">
                <a:solidFill>
                  <a:srgbClr val="000066"/>
                </a:solidFill>
              </a:rPr>
              <a:t>BENEFITS to the</a:t>
            </a:r>
            <a:r>
              <a:rPr lang="en-US" b="1" dirty="0" smtClean="0">
                <a:solidFill>
                  <a:srgbClr val="000066"/>
                </a:solidFill>
              </a:rPr>
              <a:t>:</a:t>
            </a:r>
            <a:endParaRPr lang="en-US" b="1" dirty="0">
              <a:solidFill>
                <a:srgbClr val="000066"/>
              </a:solidFill>
            </a:endParaRPr>
          </a:p>
        </p:txBody>
      </p:sp>
      <p:sp>
        <p:nvSpPr>
          <p:cNvPr id="4" name="TextBox 3"/>
          <p:cNvSpPr txBox="1"/>
          <p:nvPr/>
        </p:nvSpPr>
        <p:spPr>
          <a:xfrm>
            <a:off x="1971675" y="707886"/>
            <a:ext cx="6934200" cy="5509200"/>
          </a:xfrm>
          <a:prstGeom prst="rect">
            <a:avLst/>
          </a:prstGeom>
          <a:noFill/>
        </p:spPr>
        <p:txBody>
          <a:bodyPr wrap="square" rtlCol="0">
            <a:spAutoFit/>
          </a:bodyPr>
          <a:lstStyle/>
          <a:p>
            <a:r>
              <a:rPr lang="en-US" sz="4000" b="1" i="1" u="sng" dirty="0">
                <a:solidFill>
                  <a:srgbClr val="000042"/>
                </a:solidFill>
              </a:rPr>
              <a:t>Volunteers - (most rewarded):</a:t>
            </a:r>
          </a:p>
          <a:p>
            <a:pPr algn="l"/>
            <a:endParaRPr lang="en-US" sz="1200" dirty="0"/>
          </a:p>
          <a:p>
            <a:pPr marL="457200" lvl="0" indent="-457200" algn="l">
              <a:buFont typeface="Wingdings" panose="05000000000000000000" pitchFamily="2" charset="2"/>
              <a:buChar char="§"/>
            </a:pPr>
            <a:r>
              <a:rPr lang="en-US" sz="3000" dirty="0" smtClean="0"/>
              <a:t>Sense </a:t>
            </a:r>
            <a:r>
              <a:rPr lang="en-US" sz="3000" dirty="0"/>
              <a:t>of Purpose</a:t>
            </a:r>
          </a:p>
          <a:p>
            <a:pPr marL="457200" lvl="0" indent="-457200" algn="l">
              <a:buFont typeface="Wingdings" panose="05000000000000000000" pitchFamily="2" charset="2"/>
              <a:buChar char="§"/>
            </a:pPr>
            <a:r>
              <a:rPr lang="en-US" sz="3000" dirty="0"/>
              <a:t>Community involvement </a:t>
            </a:r>
            <a:endParaRPr lang="en-US" sz="3000" dirty="0" smtClean="0"/>
          </a:p>
          <a:p>
            <a:pPr marL="457200" lvl="0" indent="-457200" algn="l">
              <a:buFont typeface="Wingdings" panose="05000000000000000000" pitchFamily="2" charset="2"/>
              <a:buChar char="§"/>
            </a:pPr>
            <a:r>
              <a:rPr lang="en-US" sz="3000" dirty="0" smtClean="0"/>
              <a:t>Not limited by handicap(s)</a:t>
            </a:r>
          </a:p>
          <a:p>
            <a:pPr marL="457200" lvl="0" indent="-457200" algn="l">
              <a:buFont typeface="Wingdings" panose="05000000000000000000" pitchFamily="2" charset="2"/>
              <a:buChar char="§"/>
            </a:pPr>
            <a:r>
              <a:rPr lang="en-US" sz="3000" dirty="0" smtClean="0"/>
              <a:t>Weather is not an issue</a:t>
            </a:r>
          </a:p>
          <a:p>
            <a:pPr marL="457200" lvl="0" indent="-457200" algn="l">
              <a:buFont typeface="Wingdings" panose="05000000000000000000" pitchFamily="2" charset="2"/>
              <a:buChar char="§"/>
            </a:pPr>
            <a:r>
              <a:rPr lang="en-US" sz="3000" dirty="0" smtClean="0"/>
              <a:t>Trust is not an  issue</a:t>
            </a:r>
          </a:p>
          <a:p>
            <a:pPr marL="457200" lvl="0" indent="-457200" algn="l">
              <a:buFont typeface="Wingdings" panose="05000000000000000000" pitchFamily="2" charset="2"/>
              <a:buChar char="§"/>
            </a:pPr>
            <a:r>
              <a:rPr lang="en-US" sz="3000" dirty="0" smtClean="0"/>
              <a:t>No need to drive!</a:t>
            </a:r>
            <a:endParaRPr lang="en-US" sz="3000" dirty="0"/>
          </a:p>
          <a:p>
            <a:pPr marL="457200" lvl="0" indent="-457200" algn="l">
              <a:buFont typeface="Wingdings" panose="05000000000000000000" pitchFamily="2" charset="2"/>
              <a:buChar char="§"/>
            </a:pPr>
            <a:r>
              <a:rPr lang="en-US" sz="3000" dirty="0" smtClean="0"/>
              <a:t>Making a difference (residents’ lives!)</a:t>
            </a:r>
            <a:endParaRPr lang="en-US" sz="3000" dirty="0"/>
          </a:p>
          <a:p>
            <a:pPr marL="457200" lvl="0" indent="-457200" algn="l">
              <a:buFont typeface="Wingdings" panose="05000000000000000000" pitchFamily="2" charset="2"/>
              <a:buChar char="§"/>
            </a:pPr>
            <a:r>
              <a:rPr lang="en-US" sz="3000" dirty="0" smtClean="0"/>
              <a:t>Forming peer-to-peer </a:t>
            </a:r>
            <a:r>
              <a:rPr lang="en-US" sz="3000" dirty="0"/>
              <a:t>relationships</a:t>
            </a:r>
          </a:p>
          <a:p>
            <a:pPr marL="457200" lvl="0" indent="-457200" algn="l">
              <a:buFont typeface="Wingdings" panose="05000000000000000000" pitchFamily="2" charset="2"/>
              <a:buChar char="§"/>
            </a:pPr>
            <a:r>
              <a:rPr lang="en-US" sz="3000" dirty="0" smtClean="0"/>
              <a:t>Meeting </a:t>
            </a:r>
            <a:r>
              <a:rPr lang="en-US" sz="3000" dirty="0"/>
              <a:t>neighbors and making new </a:t>
            </a:r>
            <a:r>
              <a:rPr lang="en-US" sz="3000" dirty="0" smtClean="0"/>
              <a:t>friends!</a:t>
            </a:r>
            <a:endParaRPr lang="en-US" sz="3000" dirty="0"/>
          </a:p>
        </p:txBody>
      </p:sp>
    </p:spTree>
    <p:extLst>
      <p:ext uri="{BB962C8B-B14F-4D97-AF65-F5344CB8AC3E}">
        <p14:creationId xmlns:p14="http://schemas.microsoft.com/office/powerpoint/2010/main" val="17090672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362200" y="6019800"/>
            <a:ext cx="6324600" cy="457200"/>
          </a:xfrm>
          <a:solidFill>
            <a:schemeClr val="bg1"/>
          </a:solidFill>
        </p:spPr>
        <p:txBody>
          <a:bodyPr/>
          <a:lstStyle/>
          <a:p>
            <a:pPr>
              <a:defRPr/>
            </a:pPr>
            <a:r>
              <a:rPr lang="en-US" sz="3200" dirty="0">
                <a:solidFill>
                  <a:schemeClr val="accent3">
                    <a:lumMod val="75000"/>
                  </a:schemeClr>
                </a:solidFill>
              </a:rPr>
              <a:t>Protect, Detect &amp; Report</a:t>
            </a:r>
          </a:p>
        </p:txBody>
      </p:sp>
      <p:sp>
        <p:nvSpPr>
          <p:cNvPr id="6" name="TextBox 5"/>
          <p:cNvSpPr txBox="1"/>
          <p:nvPr/>
        </p:nvSpPr>
        <p:spPr>
          <a:xfrm>
            <a:off x="2457450" y="419099"/>
            <a:ext cx="6019800" cy="707886"/>
          </a:xfrm>
          <a:prstGeom prst="rect">
            <a:avLst/>
          </a:prstGeom>
          <a:noFill/>
        </p:spPr>
        <p:txBody>
          <a:bodyPr wrap="square" rtlCol="0">
            <a:spAutoFit/>
          </a:bodyPr>
          <a:lstStyle/>
          <a:p>
            <a:r>
              <a:rPr lang="en-US" sz="4000" b="1" dirty="0" smtClean="0">
                <a:solidFill>
                  <a:srgbClr val="000066"/>
                </a:solidFill>
              </a:rPr>
              <a:t>BENEFITS</a:t>
            </a:r>
            <a:endParaRPr lang="en-US" sz="4000" b="1" dirty="0">
              <a:solidFill>
                <a:srgbClr val="000066"/>
              </a:solidFill>
            </a:endParaRPr>
          </a:p>
        </p:txBody>
      </p:sp>
      <p:sp>
        <p:nvSpPr>
          <p:cNvPr id="4" name="TextBox 3"/>
          <p:cNvSpPr txBox="1"/>
          <p:nvPr/>
        </p:nvSpPr>
        <p:spPr>
          <a:xfrm>
            <a:off x="2000250" y="1285875"/>
            <a:ext cx="6934200" cy="3170099"/>
          </a:xfrm>
          <a:prstGeom prst="rect">
            <a:avLst/>
          </a:prstGeom>
          <a:noFill/>
        </p:spPr>
        <p:txBody>
          <a:bodyPr wrap="square" rtlCol="0">
            <a:spAutoFit/>
          </a:bodyPr>
          <a:lstStyle/>
          <a:p>
            <a:r>
              <a:rPr lang="en-US" sz="4000" b="1" i="1" u="sng" dirty="0">
                <a:solidFill>
                  <a:srgbClr val="000042"/>
                </a:solidFill>
              </a:rPr>
              <a:t>to the SMP:</a:t>
            </a:r>
          </a:p>
          <a:p>
            <a:pPr algn="l"/>
            <a:endParaRPr lang="en-US" dirty="0"/>
          </a:p>
          <a:p>
            <a:pPr marL="457200" lvl="0" indent="-457200" algn="l">
              <a:buFont typeface="Wingdings" panose="05000000000000000000" pitchFamily="2" charset="2"/>
              <a:buChar char="§"/>
            </a:pPr>
            <a:r>
              <a:rPr lang="en-US" b="1" dirty="0" smtClean="0"/>
              <a:t>Increase in measureable </a:t>
            </a:r>
            <a:r>
              <a:rPr lang="en-US" b="1" dirty="0"/>
              <a:t>outcomes</a:t>
            </a:r>
            <a:r>
              <a:rPr lang="en-US" dirty="0"/>
              <a:t>.</a:t>
            </a:r>
          </a:p>
          <a:p>
            <a:pPr marL="457200" lvl="0" indent="-457200" algn="l">
              <a:buFont typeface="Wingdings" panose="05000000000000000000" pitchFamily="2" charset="2"/>
              <a:buChar char="§"/>
            </a:pPr>
            <a:r>
              <a:rPr lang="en-US" b="1" dirty="0" smtClean="0"/>
              <a:t>Reporting </a:t>
            </a:r>
            <a:r>
              <a:rPr lang="en-US" b="1" dirty="0"/>
              <a:t>measures are increasing</a:t>
            </a:r>
            <a:r>
              <a:rPr lang="en-US" dirty="0"/>
              <a:t>.</a:t>
            </a:r>
          </a:p>
          <a:p>
            <a:pPr lvl="0" algn="l"/>
            <a:endParaRPr lang="en-US" dirty="0"/>
          </a:p>
          <a:p>
            <a:pPr lvl="0"/>
            <a:r>
              <a:rPr lang="en-US" dirty="0"/>
              <a:t> </a:t>
            </a:r>
          </a:p>
        </p:txBody>
      </p:sp>
    </p:spTree>
    <p:extLst>
      <p:ext uri="{BB962C8B-B14F-4D97-AF65-F5344CB8AC3E}">
        <p14:creationId xmlns:p14="http://schemas.microsoft.com/office/powerpoint/2010/main" val="9995675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MP Theme Slide">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SMP Theme Slide" id="{060BF8AF-F669-4CEC-A15F-0AA664BD6FA4}" vid="{A74557F1-014B-4CDD-8C89-E7B7B0EC857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SMP Theme Slide</Template>
  <TotalTime>10193</TotalTime>
  <Words>1723</Words>
  <Application>Microsoft Office PowerPoint</Application>
  <PresentationFormat>On-screen Show (4:3)</PresentationFormat>
  <Paragraphs>216</Paragraphs>
  <Slides>23</Slides>
  <Notes>23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SMP Theme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vt:lpstr>
      <vt:lpstr>Questions?</vt:lpstr>
    </vt:vector>
  </TitlesOfParts>
  <Manager>John Pollett</Manager>
  <Company>State of Arkansas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Arkansas SMP</dc:subject>
  <dc:creator>Department of Human Services</dc:creator>
  <cp:lastModifiedBy>Kathleen Pursell</cp:lastModifiedBy>
  <cp:revision>632</cp:revision>
  <cp:lastPrinted>2016-08-01T19:20:58Z</cp:lastPrinted>
  <dcterms:created xsi:type="dcterms:W3CDTF">2003-12-18T22:11:48Z</dcterms:created>
  <dcterms:modified xsi:type="dcterms:W3CDTF">2016-09-02T20:00:39Z</dcterms:modified>
</cp:coreProperties>
</file>